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Heading Now 71-78" panose="020B0604020202020204" charset="0"/>
      <p:regular r:id="rId23"/>
    </p:embeddedFont>
    <p:embeddedFont>
      <p:font typeface="TT Firs Neue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90" y="-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834530"/>
            <a:ext cx="16230600" cy="3423770"/>
            <a:chOff x="0" y="0"/>
            <a:chExt cx="4274726" cy="9017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901734"/>
            </a:xfrm>
            <a:custGeom>
              <a:avLst/>
              <a:gdLst/>
              <a:ahLst/>
              <a:cxnLst/>
              <a:rect l="l" t="t" r="r" b="b"/>
              <a:pathLst>
                <a:path w="4274726" h="901734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854034"/>
                  </a:lnTo>
                  <a:cubicBezTo>
                    <a:pt x="4274726" y="866685"/>
                    <a:pt x="4269700" y="878817"/>
                    <a:pt x="4260755" y="887763"/>
                  </a:cubicBezTo>
                  <a:cubicBezTo>
                    <a:pt x="4251809" y="896708"/>
                    <a:pt x="4239677" y="901734"/>
                    <a:pt x="4227026" y="901734"/>
                  </a:cubicBezTo>
                  <a:lnTo>
                    <a:pt x="47700" y="901734"/>
                  </a:lnTo>
                  <a:cubicBezTo>
                    <a:pt x="35049" y="901734"/>
                    <a:pt x="22916" y="896708"/>
                    <a:pt x="13971" y="887763"/>
                  </a:cubicBezTo>
                  <a:cubicBezTo>
                    <a:pt x="5025" y="878817"/>
                    <a:pt x="0" y="866685"/>
                    <a:pt x="0" y="854034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17313E">
                <a:alpha val="8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949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39517" y="6884078"/>
            <a:ext cx="11536742" cy="1068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Pitch Deck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5242" y="8111167"/>
            <a:ext cx="4535405" cy="76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TT Firs Neue Bold"/>
                <a:ea typeface="TT Firs Neue Bold"/>
                <a:cs typeface="TT Firs Neue Bold"/>
                <a:sym typeface="TT Firs Neue Bold"/>
              </a:rPr>
              <a:t>Metrogo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05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50340"/>
            <a:ext cx="16004380" cy="9160400"/>
            <a:chOff x="0" y="0"/>
            <a:chExt cx="4215145" cy="2412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5145" cy="2412616"/>
            </a:xfrm>
            <a:custGeom>
              <a:avLst/>
              <a:gdLst/>
              <a:ahLst/>
              <a:cxnLst/>
              <a:rect l="l" t="t" r="r" b="b"/>
              <a:pathLst>
                <a:path w="4215145" h="2412616">
                  <a:moveTo>
                    <a:pt x="24671" y="0"/>
                  </a:moveTo>
                  <a:lnTo>
                    <a:pt x="4190475" y="0"/>
                  </a:lnTo>
                  <a:cubicBezTo>
                    <a:pt x="4204100" y="0"/>
                    <a:pt x="4215145" y="11045"/>
                    <a:pt x="4215145" y="24671"/>
                  </a:cubicBezTo>
                  <a:lnTo>
                    <a:pt x="4215145" y="2387945"/>
                  </a:lnTo>
                  <a:cubicBezTo>
                    <a:pt x="4215145" y="2401570"/>
                    <a:pt x="4204100" y="2412616"/>
                    <a:pt x="4190475" y="2412616"/>
                  </a:cubicBezTo>
                  <a:lnTo>
                    <a:pt x="24671" y="2412616"/>
                  </a:lnTo>
                  <a:cubicBezTo>
                    <a:pt x="11045" y="2412616"/>
                    <a:pt x="0" y="2401570"/>
                    <a:pt x="0" y="2387945"/>
                  </a:cubicBezTo>
                  <a:lnTo>
                    <a:pt x="0" y="24671"/>
                  </a:lnTo>
                  <a:cubicBezTo>
                    <a:pt x="0" y="11045"/>
                    <a:pt x="11045" y="0"/>
                    <a:pt x="246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15145" cy="2460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87424" y="2686570"/>
            <a:ext cx="5000576" cy="4435500"/>
            <a:chOff x="0" y="0"/>
            <a:chExt cx="774720" cy="6871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4720" cy="687175"/>
            </a:xfrm>
            <a:custGeom>
              <a:avLst/>
              <a:gdLst/>
              <a:ahLst/>
              <a:cxnLst/>
              <a:rect l="l" t="t" r="r" b="b"/>
              <a:pathLst>
                <a:path w="774720" h="687175">
                  <a:moveTo>
                    <a:pt x="54187" y="0"/>
                  </a:moveTo>
                  <a:lnTo>
                    <a:pt x="720533" y="0"/>
                  </a:lnTo>
                  <a:cubicBezTo>
                    <a:pt x="750460" y="0"/>
                    <a:pt x="774720" y="24260"/>
                    <a:pt x="774720" y="54187"/>
                  </a:cubicBezTo>
                  <a:lnTo>
                    <a:pt x="774720" y="632988"/>
                  </a:lnTo>
                  <a:cubicBezTo>
                    <a:pt x="774720" y="662915"/>
                    <a:pt x="750460" y="687175"/>
                    <a:pt x="720533" y="687175"/>
                  </a:cubicBezTo>
                  <a:lnTo>
                    <a:pt x="54187" y="687175"/>
                  </a:lnTo>
                  <a:cubicBezTo>
                    <a:pt x="39816" y="687175"/>
                    <a:pt x="26033" y="681466"/>
                    <a:pt x="15871" y="671304"/>
                  </a:cubicBezTo>
                  <a:cubicBezTo>
                    <a:pt x="5709" y="661142"/>
                    <a:pt x="0" y="647359"/>
                    <a:pt x="0" y="632988"/>
                  </a:cubicBezTo>
                  <a:lnTo>
                    <a:pt x="0" y="54187"/>
                  </a:lnTo>
                  <a:cubicBezTo>
                    <a:pt x="0" y="24260"/>
                    <a:pt x="24260" y="0"/>
                    <a:pt x="54187" y="0"/>
                  </a:cubicBezTo>
                  <a:close/>
                </a:path>
              </a:pathLst>
            </a:custGeom>
            <a:blipFill>
              <a:blip r:embed="rId2"/>
              <a:stretch>
                <a:fillRect l="-16464" r="-1646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74351" y="634355"/>
            <a:ext cx="7473313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مزیت رقابتی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86739" y="2959598"/>
            <a:ext cx="6157261" cy="538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استاندارد ملی پرداخت مترو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حذف کارت فیزیکی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بدون نیاز به نصب اپ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هزینه استقرار پایین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مقیاس‌پذیر به حمل‌ونقل عمومی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680567"/>
            <a:ext cx="16385025" cy="7879366"/>
            <a:chOff x="0" y="0"/>
            <a:chExt cx="4315430" cy="20751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5430" cy="2075180"/>
            </a:xfrm>
            <a:custGeom>
              <a:avLst/>
              <a:gdLst/>
              <a:ahLst/>
              <a:cxnLst/>
              <a:rect l="l" t="t" r="r" b="b"/>
              <a:pathLst>
                <a:path w="4315430" h="2075180">
                  <a:moveTo>
                    <a:pt x="4315430" y="3780"/>
                  </a:moveTo>
                  <a:lnTo>
                    <a:pt x="4315430" y="2071400"/>
                  </a:lnTo>
                  <a:cubicBezTo>
                    <a:pt x="4315430" y="2073488"/>
                    <a:pt x="4313738" y="2075180"/>
                    <a:pt x="4311650" y="2075180"/>
                  </a:cubicBezTo>
                  <a:lnTo>
                    <a:pt x="3780" y="2075180"/>
                  </a:lnTo>
                  <a:cubicBezTo>
                    <a:pt x="1692" y="2075180"/>
                    <a:pt x="0" y="2073488"/>
                    <a:pt x="0" y="2071400"/>
                  </a:cubicBezTo>
                  <a:lnTo>
                    <a:pt x="0" y="3780"/>
                  </a:lnTo>
                  <a:cubicBezTo>
                    <a:pt x="0" y="1692"/>
                    <a:pt x="1692" y="0"/>
                    <a:pt x="3780" y="0"/>
                  </a:cubicBezTo>
                  <a:lnTo>
                    <a:pt x="4311650" y="0"/>
                  </a:lnTo>
                  <a:cubicBezTo>
                    <a:pt x="4312653" y="0"/>
                    <a:pt x="4313614" y="398"/>
                    <a:pt x="4314323" y="1107"/>
                  </a:cubicBezTo>
                  <a:cubicBezTo>
                    <a:pt x="4315032" y="1816"/>
                    <a:pt x="4315430" y="2777"/>
                    <a:pt x="4315430" y="378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315430" cy="2122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2580405"/>
            <a:ext cx="5325622" cy="5778062"/>
          </a:xfrm>
          <a:custGeom>
            <a:avLst/>
            <a:gdLst/>
            <a:ahLst/>
            <a:cxnLst/>
            <a:rect l="l" t="t" r="r" b="b"/>
            <a:pathLst>
              <a:path w="5325622" h="5778062">
                <a:moveTo>
                  <a:pt x="0" y="0"/>
                </a:moveTo>
                <a:lnTo>
                  <a:pt x="5325622" y="0"/>
                </a:lnTo>
                <a:lnTo>
                  <a:pt x="532562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49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26710" y="634355"/>
            <a:ext cx="4102365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استراتژی بازاریابی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09239" y="2154762"/>
            <a:ext cx="11383049" cy="598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شروع با پایلوت شهری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اجرای آزمایشی در چند ایستگاه پرتردد برای مشاهده رفتار واقعی کاربران.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همکاری با سازمان‌های حمل‌ونقل شهری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استفاده از کانال‌های رسمی مترو (تابلوها، پیام‌های ایستگاهی، وب‌سایت‌ها).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تمرکز بر ارزش عملی برای کاربر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پیام اصلی: «پرداخت سریع، بدون کارت فیزیکی».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بازاریابی کم‌هزینه و میدانی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QR Code</a:t>
            </a: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در ایستگاه‌ها برای دسترسی مستقیم به سرویس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09113" y="473591"/>
            <a:ext cx="3267604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استراتژی رشد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80406" y="1401521"/>
            <a:ext cx="10953552" cy="778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گسترش شهر به شهر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پس از موفقیت پایلوت، توسعه مرحله‌ای به سایر کلان‌شهرها.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افزایش کاربرد به‌جای افزایش ویژگی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تمرکز بر افزایش تعداد تراکنش‌ها، نه پیچیده‌سازی محصول.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توسعه به سایر حمل‌ونقل‌ها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افزودن اتوبوس و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BRT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برای افزایش ارزش شبکه‌ای.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ایجاد وابستگی سازمانی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5883" y="221793"/>
            <a:ext cx="13077629" cy="3705950"/>
            <a:chOff x="0" y="0"/>
            <a:chExt cx="3444314" cy="9760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4314" cy="976053"/>
            </a:xfrm>
            <a:custGeom>
              <a:avLst/>
              <a:gdLst/>
              <a:ahLst/>
              <a:cxnLst/>
              <a:rect l="l" t="t" r="r" b="b"/>
              <a:pathLst>
                <a:path w="3444314" h="976053">
                  <a:moveTo>
                    <a:pt x="30192" y="0"/>
                  </a:moveTo>
                  <a:lnTo>
                    <a:pt x="3414122" y="0"/>
                  </a:lnTo>
                  <a:cubicBezTo>
                    <a:pt x="3422129" y="0"/>
                    <a:pt x="3429809" y="3181"/>
                    <a:pt x="3435471" y="8843"/>
                  </a:cubicBezTo>
                  <a:cubicBezTo>
                    <a:pt x="3441133" y="14505"/>
                    <a:pt x="3444314" y="22184"/>
                    <a:pt x="3444314" y="30192"/>
                  </a:cubicBezTo>
                  <a:lnTo>
                    <a:pt x="3444314" y="945861"/>
                  </a:lnTo>
                  <a:cubicBezTo>
                    <a:pt x="3444314" y="953868"/>
                    <a:pt x="3441133" y="961548"/>
                    <a:pt x="3435471" y="967210"/>
                  </a:cubicBezTo>
                  <a:cubicBezTo>
                    <a:pt x="3429809" y="972872"/>
                    <a:pt x="3422129" y="976053"/>
                    <a:pt x="3414122" y="976053"/>
                  </a:cubicBezTo>
                  <a:lnTo>
                    <a:pt x="30192" y="976053"/>
                  </a:lnTo>
                  <a:cubicBezTo>
                    <a:pt x="22184" y="976053"/>
                    <a:pt x="14505" y="972872"/>
                    <a:pt x="8843" y="967210"/>
                  </a:cubicBezTo>
                  <a:cubicBezTo>
                    <a:pt x="3181" y="961548"/>
                    <a:pt x="0" y="953868"/>
                    <a:pt x="0" y="945861"/>
                  </a:cubicBezTo>
                  <a:lnTo>
                    <a:pt x="0" y="30192"/>
                  </a:lnTo>
                  <a:cubicBezTo>
                    <a:pt x="0" y="22184"/>
                    <a:pt x="3181" y="14505"/>
                    <a:pt x="8843" y="8843"/>
                  </a:cubicBezTo>
                  <a:cubicBezTo>
                    <a:pt x="14505" y="3181"/>
                    <a:pt x="22184" y="0"/>
                    <a:pt x="301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17313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444314" cy="1023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3837" y="1527175"/>
            <a:ext cx="15169017" cy="3392884"/>
            <a:chOff x="0" y="0"/>
            <a:chExt cx="3718638" cy="8317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18638" cy="831755"/>
            </a:xfrm>
            <a:custGeom>
              <a:avLst/>
              <a:gdLst/>
              <a:ahLst/>
              <a:cxnLst/>
              <a:rect l="l" t="t" r="r" b="b"/>
              <a:pathLst>
                <a:path w="3718638" h="831755">
                  <a:moveTo>
                    <a:pt x="11739" y="0"/>
                  </a:moveTo>
                  <a:lnTo>
                    <a:pt x="3706899" y="0"/>
                  </a:lnTo>
                  <a:cubicBezTo>
                    <a:pt x="3713383" y="0"/>
                    <a:pt x="3718638" y="5256"/>
                    <a:pt x="3718638" y="11739"/>
                  </a:cubicBezTo>
                  <a:lnTo>
                    <a:pt x="3718638" y="820017"/>
                  </a:lnTo>
                  <a:cubicBezTo>
                    <a:pt x="3718638" y="826500"/>
                    <a:pt x="3713383" y="831755"/>
                    <a:pt x="3706899" y="831755"/>
                  </a:cubicBezTo>
                  <a:lnTo>
                    <a:pt x="11739" y="831755"/>
                  </a:lnTo>
                  <a:cubicBezTo>
                    <a:pt x="5256" y="831755"/>
                    <a:pt x="0" y="826500"/>
                    <a:pt x="0" y="820017"/>
                  </a:cubicBezTo>
                  <a:lnTo>
                    <a:pt x="0" y="11739"/>
                  </a:lnTo>
                  <a:cubicBezTo>
                    <a:pt x="0" y="5256"/>
                    <a:pt x="5256" y="0"/>
                    <a:pt x="11739" y="0"/>
                  </a:cubicBezTo>
                  <a:close/>
                </a:path>
              </a:pathLst>
            </a:custGeom>
            <a:blipFill>
              <a:blip r:embed="rId2"/>
              <a:stretch>
                <a:fillRect t="-103052" b="-12108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66617" y="6280068"/>
            <a:ext cx="5474621" cy="3525720"/>
            <a:chOff x="0" y="0"/>
            <a:chExt cx="1441875" cy="9285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1875" cy="928585"/>
            </a:xfrm>
            <a:custGeom>
              <a:avLst/>
              <a:gdLst/>
              <a:ahLst/>
              <a:cxnLst/>
              <a:rect l="l" t="t" r="r" b="b"/>
              <a:pathLst>
                <a:path w="1441875" h="928585">
                  <a:moveTo>
                    <a:pt x="72122" y="0"/>
                  </a:moveTo>
                  <a:lnTo>
                    <a:pt x="1369754" y="0"/>
                  </a:lnTo>
                  <a:cubicBezTo>
                    <a:pt x="1409586" y="0"/>
                    <a:pt x="1441875" y="32290"/>
                    <a:pt x="1441875" y="72122"/>
                  </a:cubicBezTo>
                  <a:lnTo>
                    <a:pt x="1441875" y="856463"/>
                  </a:lnTo>
                  <a:cubicBezTo>
                    <a:pt x="1441875" y="875591"/>
                    <a:pt x="1434277" y="893935"/>
                    <a:pt x="1420752" y="907461"/>
                  </a:cubicBezTo>
                  <a:cubicBezTo>
                    <a:pt x="1407226" y="920986"/>
                    <a:pt x="1388882" y="928585"/>
                    <a:pt x="1369754" y="928585"/>
                  </a:cubicBezTo>
                  <a:lnTo>
                    <a:pt x="72122" y="928585"/>
                  </a:lnTo>
                  <a:cubicBezTo>
                    <a:pt x="52994" y="928585"/>
                    <a:pt x="34649" y="920986"/>
                    <a:pt x="21124" y="907461"/>
                  </a:cubicBezTo>
                  <a:cubicBezTo>
                    <a:pt x="7598" y="893935"/>
                    <a:pt x="0" y="875591"/>
                    <a:pt x="0" y="856463"/>
                  </a:cubicBezTo>
                  <a:lnTo>
                    <a:pt x="0" y="72122"/>
                  </a:lnTo>
                  <a:cubicBezTo>
                    <a:pt x="0" y="52994"/>
                    <a:pt x="7598" y="34649"/>
                    <a:pt x="21124" y="21124"/>
                  </a:cubicBezTo>
                  <a:cubicBezTo>
                    <a:pt x="34649" y="7598"/>
                    <a:pt x="52994" y="0"/>
                    <a:pt x="72122" y="0"/>
                  </a:cubicBezTo>
                  <a:close/>
                </a:path>
              </a:pathLst>
            </a:custGeom>
            <a:solidFill>
              <a:srgbClr val="696F7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441875" cy="97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58227" y="6280068"/>
            <a:ext cx="5503487" cy="3525720"/>
            <a:chOff x="0" y="0"/>
            <a:chExt cx="1449478" cy="9285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9478" cy="928585"/>
            </a:xfrm>
            <a:custGeom>
              <a:avLst/>
              <a:gdLst/>
              <a:ahLst/>
              <a:cxnLst/>
              <a:rect l="l" t="t" r="r" b="b"/>
              <a:pathLst>
                <a:path w="1449478" h="928585">
                  <a:moveTo>
                    <a:pt x="71743" y="0"/>
                  </a:moveTo>
                  <a:lnTo>
                    <a:pt x="1377735" y="0"/>
                  </a:lnTo>
                  <a:cubicBezTo>
                    <a:pt x="1417358" y="0"/>
                    <a:pt x="1449478" y="32121"/>
                    <a:pt x="1449478" y="71743"/>
                  </a:cubicBezTo>
                  <a:lnTo>
                    <a:pt x="1449478" y="856842"/>
                  </a:lnTo>
                  <a:cubicBezTo>
                    <a:pt x="1449478" y="875869"/>
                    <a:pt x="1441919" y="894117"/>
                    <a:pt x="1428465" y="907572"/>
                  </a:cubicBezTo>
                  <a:cubicBezTo>
                    <a:pt x="1415011" y="921026"/>
                    <a:pt x="1396762" y="928585"/>
                    <a:pt x="1377735" y="928585"/>
                  </a:cubicBezTo>
                  <a:lnTo>
                    <a:pt x="71743" y="928585"/>
                  </a:lnTo>
                  <a:cubicBezTo>
                    <a:pt x="52716" y="928585"/>
                    <a:pt x="34468" y="921026"/>
                    <a:pt x="21013" y="907572"/>
                  </a:cubicBezTo>
                  <a:cubicBezTo>
                    <a:pt x="7559" y="894117"/>
                    <a:pt x="0" y="875869"/>
                    <a:pt x="0" y="856842"/>
                  </a:cubicBezTo>
                  <a:lnTo>
                    <a:pt x="0" y="71743"/>
                  </a:lnTo>
                  <a:cubicBezTo>
                    <a:pt x="0" y="52716"/>
                    <a:pt x="7559" y="34468"/>
                    <a:pt x="21013" y="21013"/>
                  </a:cubicBezTo>
                  <a:cubicBezTo>
                    <a:pt x="34468" y="7559"/>
                    <a:pt x="52716" y="0"/>
                    <a:pt x="71743" y="0"/>
                  </a:cubicBezTo>
                  <a:close/>
                </a:path>
              </a:pathLst>
            </a:custGeom>
            <a:solidFill>
              <a:srgbClr val="696F7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449478" cy="97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12477" y="6148607"/>
            <a:ext cx="5489223" cy="3657181"/>
            <a:chOff x="0" y="0"/>
            <a:chExt cx="1445721" cy="9632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5721" cy="963208"/>
            </a:xfrm>
            <a:custGeom>
              <a:avLst/>
              <a:gdLst/>
              <a:ahLst/>
              <a:cxnLst/>
              <a:rect l="l" t="t" r="r" b="b"/>
              <a:pathLst>
                <a:path w="1445721" h="963208">
                  <a:moveTo>
                    <a:pt x="71930" y="0"/>
                  </a:moveTo>
                  <a:lnTo>
                    <a:pt x="1373792" y="0"/>
                  </a:lnTo>
                  <a:cubicBezTo>
                    <a:pt x="1392869" y="0"/>
                    <a:pt x="1411164" y="7578"/>
                    <a:pt x="1424654" y="21068"/>
                  </a:cubicBezTo>
                  <a:cubicBezTo>
                    <a:pt x="1438143" y="34557"/>
                    <a:pt x="1445721" y="52853"/>
                    <a:pt x="1445721" y="71930"/>
                  </a:cubicBezTo>
                  <a:lnTo>
                    <a:pt x="1445721" y="891279"/>
                  </a:lnTo>
                  <a:cubicBezTo>
                    <a:pt x="1445721" y="910356"/>
                    <a:pt x="1438143" y="928651"/>
                    <a:pt x="1424654" y="942141"/>
                  </a:cubicBezTo>
                  <a:cubicBezTo>
                    <a:pt x="1411164" y="955630"/>
                    <a:pt x="1392869" y="963208"/>
                    <a:pt x="1373792" y="963208"/>
                  </a:cubicBezTo>
                  <a:lnTo>
                    <a:pt x="71930" y="963208"/>
                  </a:lnTo>
                  <a:cubicBezTo>
                    <a:pt x="52853" y="963208"/>
                    <a:pt x="34557" y="955630"/>
                    <a:pt x="21068" y="942141"/>
                  </a:cubicBezTo>
                  <a:cubicBezTo>
                    <a:pt x="7578" y="928651"/>
                    <a:pt x="0" y="910356"/>
                    <a:pt x="0" y="891279"/>
                  </a:cubicBezTo>
                  <a:lnTo>
                    <a:pt x="0" y="71930"/>
                  </a:lnTo>
                  <a:cubicBezTo>
                    <a:pt x="0" y="52853"/>
                    <a:pt x="7578" y="34557"/>
                    <a:pt x="21068" y="21068"/>
                  </a:cubicBezTo>
                  <a:cubicBezTo>
                    <a:pt x="34557" y="7578"/>
                    <a:pt x="52853" y="0"/>
                    <a:pt x="71930" y="0"/>
                  </a:cubicBezTo>
                  <a:close/>
                </a:path>
              </a:pathLst>
            </a:custGeom>
            <a:solidFill>
              <a:srgbClr val="696F7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45721" cy="1010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07506" y="5939348"/>
            <a:ext cx="3161035" cy="932253"/>
            <a:chOff x="0" y="0"/>
            <a:chExt cx="832536" cy="2455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32536" cy="245532"/>
            </a:xfrm>
            <a:custGeom>
              <a:avLst/>
              <a:gdLst/>
              <a:ahLst/>
              <a:cxnLst/>
              <a:rect l="l" t="t" r="r" b="b"/>
              <a:pathLst>
                <a:path w="832536" h="245532">
                  <a:moveTo>
                    <a:pt x="122766" y="0"/>
                  </a:moveTo>
                  <a:lnTo>
                    <a:pt x="709770" y="0"/>
                  </a:lnTo>
                  <a:cubicBezTo>
                    <a:pt x="777572" y="0"/>
                    <a:pt x="832536" y="54964"/>
                    <a:pt x="832536" y="122766"/>
                  </a:cubicBezTo>
                  <a:lnTo>
                    <a:pt x="832536" y="122766"/>
                  </a:lnTo>
                  <a:cubicBezTo>
                    <a:pt x="832536" y="155325"/>
                    <a:pt x="819602" y="186551"/>
                    <a:pt x="796579" y="209574"/>
                  </a:cubicBezTo>
                  <a:cubicBezTo>
                    <a:pt x="773556" y="232597"/>
                    <a:pt x="742330" y="245532"/>
                    <a:pt x="709770" y="245532"/>
                  </a:cubicBezTo>
                  <a:lnTo>
                    <a:pt x="122766" y="245532"/>
                  </a:lnTo>
                  <a:cubicBezTo>
                    <a:pt x="90206" y="245532"/>
                    <a:pt x="58980" y="232597"/>
                    <a:pt x="35957" y="209574"/>
                  </a:cubicBezTo>
                  <a:cubicBezTo>
                    <a:pt x="12934" y="186551"/>
                    <a:pt x="0" y="155325"/>
                    <a:pt x="0" y="122766"/>
                  </a:cubicBezTo>
                  <a:lnTo>
                    <a:pt x="0" y="122766"/>
                  </a:lnTo>
                  <a:cubicBezTo>
                    <a:pt x="0" y="90206"/>
                    <a:pt x="12934" y="58980"/>
                    <a:pt x="35957" y="35957"/>
                  </a:cubicBezTo>
                  <a:cubicBezTo>
                    <a:pt x="58980" y="12934"/>
                    <a:pt x="90206" y="0"/>
                    <a:pt x="122766" y="0"/>
                  </a:cubicBez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32536" cy="293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563483" y="6007637"/>
            <a:ext cx="3161035" cy="932253"/>
            <a:chOff x="0" y="0"/>
            <a:chExt cx="832536" cy="2455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32536" cy="245532"/>
            </a:xfrm>
            <a:custGeom>
              <a:avLst/>
              <a:gdLst/>
              <a:ahLst/>
              <a:cxnLst/>
              <a:rect l="l" t="t" r="r" b="b"/>
              <a:pathLst>
                <a:path w="832536" h="245532">
                  <a:moveTo>
                    <a:pt x="122766" y="0"/>
                  </a:moveTo>
                  <a:lnTo>
                    <a:pt x="709770" y="0"/>
                  </a:lnTo>
                  <a:cubicBezTo>
                    <a:pt x="777572" y="0"/>
                    <a:pt x="832536" y="54964"/>
                    <a:pt x="832536" y="122766"/>
                  </a:cubicBezTo>
                  <a:lnTo>
                    <a:pt x="832536" y="122766"/>
                  </a:lnTo>
                  <a:cubicBezTo>
                    <a:pt x="832536" y="155325"/>
                    <a:pt x="819602" y="186551"/>
                    <a:pt x="796579" y="209574"/>
                  </a:cubicBezTo>
                  <a:cubicBezTo>
                    <a:pt x="773556" y="232597"/>
                    <a:pt x="742330" y="245532"/>
                    <a:pt x="709770" y="245532"/>
                  </a:cubicBezTo>
                  <a:lnTo>
                    <a:pt x="122766" y="245532"/>
                  </a:lnTo>
                  <a:cubicBezTo>
                    <a:pt x="90206" y="245532"/>
                    <a:pt x="58980" y="232597"/>
                    <a:pt x="35957" y="209574"/>
                  </a:cubicBezTo>
                  <a:cubicBezTo>
                    <a:pt x="12934" y="186551"/>
                    <a:pt x="0" y="155325"/>
                    <a:pt x="0" y="122766"/>
                  </a:cubicBezTo>
                  <a:lnTo>
                    <a:pt x="0" y="122766"/>
                  </a:lnTo>
                  <a:cubicBezTo>
                    <a:pt x="0" y="90206"/>
                    <a:pt x="12934" y="58980"/>
                    <a:pt x="35957" y="35957"/>
                  </a:cubicBezTo>
                  <a:cubicBezTo>
                    <a:pt x="58980" y="12934"/>
                    <a:pt x="90206" y="0"/>
                    <a:pt x="122766" y="0"/>
                  </a:cubicBez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32536" cy="293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76571" y="5813941"/>
            <a:ext cx="3161035" cy="932253"/>
            <a:chOff x="0" y="0"/>
            <a:chExt cx="832536" cy="2455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32536" cy="245532"/>
            </a:xfrm>
            <a:custGeom>
              <a:avLst/>
              <a:gdLst/>
              <a:ahLst/>
              <a:cxnLst/>
              <a:rect l="l" t="t" r="r" b="b"/>
              <a:pathLst>
                <a:path w="832536" h="245532">
                  <a:moveTo>
                    <a:pt x="122766" y="0"/>
                  </a:moveTo>
                  <a:lnTo>
                    <a:pt x="709770" y="0"/>
                  </a:lnTo>
                  <a:cubicBezTo>
                    <a:pt x="777572" y="0"/>
                    <a:pt x="832536" y="54964"/>
                    <a:pt x="832536" y="122766"/>
                  </a:cubicBezTo>
                  <a:lnTo>
                    <a:pt x="832536" y="122766"/>
                  </a:lnTo>
                  <a:cubicBezTo>
                    <a:pt x="832536" y="155325"/>
                    <a:pt x="819602" y="186551"/>
                    <a:pt x="796579" y="209574"/>
                  </a:cubicBezTo>
                  <a:cubicBezTo>
                    <a:pt x="773556" y="232597"/>
                    <a:pt x="742330" y="245532"/>
                    <a:pt x="709770" y="245532"/>
                  </a:cubicBezTo>
                  <a:lnTo>
                    <a:pt x="122766" y="245532"/>
                  </a:lnTo>
                  <a:cubicBezTo>
                    <a:pt x="90206" y="245532"/>
                    <a:pt x="58980" y="232597"/>
                    <a:pt x="35957" y="209574"/>
                  </a:cubicBezTo>
                  <a:cubicBezTo>
                    <a:pt x="12934" y="186551"/>
                    <a:pt x="0" y="155325"/>
                    <a:pt x="0" y="122766"/>
                  </a:cubicBezTo>
                  <a:lnTo>
                    <a:pt x="0" y="122766"/>
                  </a:lnTo>
                  <a:cubicBezTo>
                    <a:pt x="0" y="90206"/>
                    <a:pt x="12934" y="58980"/>
                    <a:pt x="35957" y="35957"/>
                  </a:cubicBezTo>
                  <a:cubicBezTo>
                    <a:pt x="58980" y="12934"/>
                    <a:pt x="90206" y="0"/>
                    <a:pt x="122766" y="0"/>
                  </a:cubicBez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32536" cy="293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96378" y="556588"/>
            <a:ext cx="5052931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Roadmap – </a:t>
            </a:r>
            <a:r>
              <a:rPr lang="ar-EG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نقشه راه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62064" y="5956525"/>
            <a:ext cx="1228786" cy="58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ماه اول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37898" y="6081932"/>
            <a:ext cx="1240896" cy="58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ماه دوم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95883" y="6081932"/>
            <a:ext cx="1384280" cy="58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ماه سوم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80839" y="7014185"/>
            <a:ext cx="5302152" cy="178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تعریف مسئله و اعتبار سنجی اولیه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طراحی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MVP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14081" y="7216138"/>
            <a:ext cx="6647634" cy="178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توسعه فرانت اند و وب اب (ثبتنام،کیف پول،پرداخت)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طراحی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UI</a:t>
            </a: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ساده و واکنشگرا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7216138"/>
            <a:ext cx="5919700" cy="178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جمع آوری بازخورد(پرسشنامه)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بهبود تجربه کاربری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آماده سازی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Pitch Deck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76119" y="316210"/>
            <a:ext cx="2335762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تحلیل رقبا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29294" y="1819481"/>
            <a:ext cx="13973526" cy="658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کارت‌های فیزیکی مترو</a:t>
            </a:r>
          </a:p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راهکار فعلی و غالب؛ نیازمند شارژ حضوری و نگهداری کارت.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اپلیکیشن‌ها و کیف‌ پول‌های پرداخت عمومی(مانند اپ‌های بانکی و پرداخت)</a:t>
            </a:r>
          </a:p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فاقد تمرکز تخصصی بر فرآیند مترو و یکپارچگی با گیت‌ها.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راهکارهای سازمانی داخلی مترو</a:t>
            </a:r>
          </a:p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توسعه کند، پرهزینه و محدود به هر شهر به‌صورت جداگانه.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راهکارهای بین‌المللی (نمونه‌های خارجی)</a:t>
            </a:r>
          </a:p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وابسته به زیرساخت و قوانین غیرقابل پیاده‌سازی مستقیم در ایران.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8954" y="641800"/>
            <a:ext cx="15860346" cy="7748704"/>
            <a:chOff x="0" y="0"/>
            <a:chExt cx="4177210" cy="2040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7211" cy="2040811"/>
            </a:xfrm>
            <a:custGeom>
              <a:avLst/>
              <a:gdLst/>
              <a:ahLst/>
              <a:cxnLst/>
              <a:rect l="l" t="t" r="r" b="b"/>
              <a:pathLst>
                <a:path w="4177211" h="2040811">
                  <a:moveTo>
                    <a:pt x="24895" y="0"/>
                  </a:moveTo>
                  <a:lnTo>
                    <a:pt x="4152316" y="0"/>
                  </a:lnTo>
                  <a:cubicBezTo>
                    <a:pt x="4166065" y="0"/>
                    <a:pt x="4177211" y="11146"/>
                    <a:pt x="4177211" y="24895"/>
                  </a:cubicBezTo>
                  <a:lnTo>
                    <a:pt x="4177211" y="2015916"/>
                  </a:lnTo>
                  <a:cubicBezTo>
                    <a:pt x="4177211" y="2029665"/>
                    <a:pt x="4166065" y="2040811"/>
                    <a:pt x="4152316" y="2040811"/>
                  </a:cubicBezTo>
                  <a:lnTo>
                    <a:pt x="24895" y="2040811"/>
                  </a:lnTo>
                  <a:cubicBezTo>
                    <a:pt x="11146" y="2040811"/>
                    <a:pt x="0" y="2029665"/>
                    <a:pt x="0" y="2015916"/>
                  </a:cubicBezTo>
                  <a:lnTo>
                    <a:pt x="0" y="24895"/>
                  </a:lnTo>
                  <a:cubicBezTo>
                    <a:pt x="0" y="11146"/>
                    <a:pt x="11146" y="0"/>
                    <a:pt x="248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177210" cy="2088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67761" y="1276350"/>
            <a:ext cx="8809255" cy="5632486"/>
            <a:chOff x="0" y="0"/>
            <a:chExt cx="1492923" cy="9545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92923" cy="954549"/>
            </a:xfrm>
            <a:custGeom>
              <a:avLst/>
              <a:gdLst/>
              <a:ahLst/>
              <a:cxnLst/>
              <a:rect l="l" t="t" r="r" b="b"/>
              <a:pathLst>
                <a:path w="1492923" h="954549">
                  <a:moveTo>
                    <a:pt x="50094" y="0"/>
                  </a:moveTo>
                  <a:lnTo>
                    <a:pt x="1442829" y="0"/>
                  </a:lnTo>
                  <a:cubicBezTo>
                    <a:pt x="1456115" y="0"/>
                    <a:pt x="1468856" y="5278"/>
                    <a:pt x="1478251" y="14672"/>
                  </a:cubicBezTo>
                  <a:cubicBezTo>
                    <a:pt x="1487645" y="24067"/>
                    <a:pt x="1492923" y="36808"/>
                    <a:pt x="1492923" y="50094"/>
                  </a:cubicBezTo>
                  <a:lnTo>
                    <a:pt x="1492923" y="904455"/>
                  </a:lnTo>
                  <a:cubicBezTo>
                    <a:pt x="1492923" y="917741"/>
                    <a:pt x="1487645" y="930483"/>
                    <a:pt x="1478251" y="939877"/>
                  </a:cubicBezTo>
                  <a:cubicBezTo>
                    <a:pt x="1468856" y="949272"/>
                    <a:pt x="1456115" y="954549"/>
                    <a:pt x="1442829" y="954549"/>
                  </a:cubicBezTo>
                  <a:lnTo>
                    <a:pt x="50094" y="954549"/>
                  </a:lnTo>
                  <a:cubicBezTo>
                    <a:pt x="36808" y="954549"/>
                    <a:pt x="24067" y="949272"/>
                    <a:pt x="14672" y="939877"/>
                  </a:cubicBezTo>
                  <a:cubicBezTo>
                    <a:pt x="5278" y="930483"/>
                    <a:pt x="0" y="917741"/>
                    <a:pt x="0" y="904455"/>
                  </a:cubicBezTo>
                  <a:lnTo>
                    <a:pt x="0" y="50094"/>
                  </a:lnTo>
                  <a:cubicBezTo>
                    <a:pt x="0" y="36808"/>
                    <a:pt x="5278" y="24067"/>
                    <a:pt x="14672" y="14672"/>
                  </a:cubicBezTo>
                  <a:cubicBezTo>
                    <a:pt x="24067" y="5278"/>
                    <a:pt x="36808" y="0"/>
                    <a:pt x="50094" y="0"/>
                  </a:cubicBezTo>
                  <a:close/>
                </a:path>
              </a:pathLst>
            </a:custGeom>
            <a:blipFill>
              <a:blip r:embed="rId2"/>
              <a:stretch>
                <a:fillRect t="-2101" b="-210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5690" y="882005"/>
            <a:ext cx="6936154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Users</a:t>
            </a:r>
            <a:r>
              <a:rPr lang="ar-EG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 – مخاطب هدف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93934" y="2127758"/>
            <a:ext cx="6936154" cy="418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تمام کاربران مترو در سراسر کشور:</a:t>
            </a:r>
          </a:p>
          <a:p>
            <a:pPr algn="just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کارمندان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دانشجوها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مسافران روزانه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گردشگران داخلی و خارجی</a:t>
            </a:r>
          </a:p>
          <a:p>
            <a:pPr algn="just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05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3258" y="7383305"/>
            <a:ext cx="1412142" cy="1245436"/>
            <a:chOff x="0" y="0"/>
            <a:chExt cx="218778" cy="192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78" cy="192951"/>
            </a:xfrm>
            <a:custGeom>
              <a:avLst/>
              <a:gdLst/>
              <a:ahLst/>
              <a:cxnLst/>
              <a:rect l="l" t="t" r="r" b="b"/>
              <a:pathLst>
                <a:path w="218778" h="192951">
                  <a:moveTo>
                    <a:pt x="109389" y="0"/>
                  </a:moveTo>
                  <a:cubicBezTo>
                    <a:pt x="48975" y="0"/>
                    <a:pt x="0" y="43193"/>
                    <a:pt x="0" y="96475"/>
                  </a:cubicBezTo>
                  <a:cubicBezTo>
                    <a:pt x="0" y="149757"/>
                    <a:pt x="48975" y="192951"/>
                    <a:pt x="109389" y="192951"/>
                  </a:cubicBezTo>
                  <a:cubicBezTo>
                    <a:pt x="169803" y="192951"/>
                    <a:pt x="218778" y="149757"/>
                    <a:pt x="218778" y="96475"/>
                  </a:cubicBezTo>
                  <a:cubicBezTo>
                    <a:pt x="218778" y="43193"/>
                    <a:pt x="169803" y="0"/>
                    <a:pt x="1093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87196" y="316210"/>
            <a:ext cx="2713607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– </a:t>
            </a:r>
            <a:r>
              <a:rPr lang="ar-EG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تیم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643694" y="2556097"/>
            <a:ext cx="1412142" cy="1245436"/>
            <a:chOff x="0" y="0"/>
            <a:chExt cx="218778" cy="1929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778" cy="192951"/>
            </a:xfrm>
            <a:custGeom>
              <a:avLst/>
              <a:gdLst/>
              <a:ahLst/>
              <a:cxnLst/>
              <a:rect l="l" t="t" r="r" b="b"/>
              <a:pathLst>
                <a:path w="218778" h="192951">
                  <a:moveTo>
                    <a:pt x="109389" y="0"/>
                  </a:moveTo>
                  <a:cubicBezTo>
                    <a:pt x="48975" y="0"/>
                    <a:pt x="0" y="43193"/>
                    <a:pt x="0" y="96475"/>
                  </a:cubicBezTo>
                  <a:cubicBezTo>
                    <a:pt x="0" y="149757"/>
                    <a:pt x="48975" y="192951"/>
                    <a:pt x="109389" y="192951"/>
                  </a:cubicBezTo>
                  <a:cubicBezTo>
                    <a:pt x="169803" y="192951"/>
                    <a:pt x="218778" y="149757"/>
                    <a:pt x="218778" y="96475"/>
                  </a:cubicBezTo>
                  <a:cubicBezTo>
                    <a:pt x="218778" y="43193"/>
                    <a:pt x="169803" y="0"/>
                    <a:pt x="1093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6785036" y="7383305"/>
            <a:ext cx="1412142" cy="1245436"/>
            <a:chOff x="0" y="0"/>
            <a:chExt cx="218778" cy="1929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778" cy="192951"/>
            </a:xfrm>
            <a:custGeom>
              <a:avLst/>
              <a:gdLst/>
              <a:ahLst/>
              <a:cxnLst/>
              <a:rect l="l" t="t" r="r" b="b"/>
              <a:pathLst>
                <a:path w="218778" h="192951">
                  <a:moveTo>
                    <a:pt x="109389" y="0"/>
                  </a:moveTo>
                  <a:cubicBezTo>
                    <a:pt x="48975" y="0"/>
                    <a:pt x="0" y="43193"/>
                    <a:pt x="0" y="96475"/>
                  </a:cubicBezTo>
                  <a:cubicBezTo>
                    <a:pt x="0" y="149757"/>
                    <a:pt x="48975" y="192951"/>
                    <a:pt x="109389" y="192951"/>
                  </a:cubicBezTo>
                  <a:cubicBezTo>
                    <a:pt x="169803" y="192951"/>
                    <a:pt x="218778" y="149757"/>
                    <a:pt x="218778" y="96475"/>
                  </a:cubicBezTo>
                  <a:cubicBezTo>
                    <a:pt x="218778" y="43193"/>
                    <a:pt x="169803" y="0"/>
                    <a:pt x="1093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5372895" y="2556097"/>
            <a:ext cx="1412142" cy="1245436"/>
            <a:chOff x="0" y="0"/>
            <a:chExt cx="218778" cy="1929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8778" cy="192951"/>
            </a:xfrm>
            <a:custGeom>
              <a:avLst/>
              <a:gdLst/>
              <a:ahLst/>
              <a:cxnLst/>
              <a:rect l="l" t="t" r="r" b="b"/>
              <a:pathLst>
                <a:path w="218778" h="192951">
                  <a:moveTo>
                    <a:pt x="109389" y="0"/>
                  </a:moveTo>
                  <a:cubicBezTo>
                    <a:pt x="48975" y="0"/>
                    <a:pt x="0" y="43193"/>
                    <a:pt x="0" y="96475"/>
                  </a:cubicBezTo>
                  <a:cubicBezTo>
                    <a:pt x="0" y="149757"/>
                    <a:pt x="48975" y="192951"/>
                    <a:pt x="109389" y="192951"/>
                  </a:cubicBezTo>
                  <a:cubicBezTo>
                    <a:pt x="169803" y="192951"/>
                    <a:pt x="218778" y="149757"/>
                    <a:pt x="218778" y="96475"/>
                  </a:cubicBezTo>
                  <a:cubicBezTo>
                    <a:pt x="218778" y="43193"/>
                    <a:pt x="169803" y="0"/>
                    <a:pt x="1093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495415" y="7383305"/>
            <a:ext cx="1412142" cy="1245436"/>
            <a:chOff x="0" y="0"/>
            <a:chExt cx="218778" cy="1929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8778" cy="192951"/>
            </a:xfrm>
            <a:custGeom>
              <a:avLst/>
              <a:gdLst/>
              <a:ahLst/>
              <a:cxnLst/>
              <a:rect l="l" t="t" r="r" b="b"/>
              <a:pathLst>
                <a:path w="218778" h="192951">
                  <a:moveTo>
                    <a:pt x="109389" y="0"/>
                  </a:moveTo>
                  <a:cubicBezTo>
                    <a:pt x="48975" y="0"/>
                    <a:pt x="0" y="43193"/>
                    <a:pt x="0" y="96475"/>
                  </a:cubicBezTo>
                  <a:cubicBezTo>
                    <a:pt x="0" y="149757"/>
                    <a:pt x="48975" y="192951"/>
                    <a:pt x="109389" y="192951"/>
                  </a:cubicBezTo>
                  <a:cubicBezTo>
                    <a:pt x="169803" y="192951"/>
                    <a:pt x="218778" y="149757"/>
                    <a:pt x="218778" y="96475"/>
                  </a:cubicBezTo>
                  <a:cubicBezTo>
                    <a:pt x="218778" y="43193"/>
                    <a:pt x="169803" y="0"/>
                    <a:pt x="1093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2055836" y="7357445"/>
            <a:ext cx="1412142" cy="1245436"/>
            <a:chOff x="0" y="0"/>
            <a:chExt cx="218778" cy="1929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8778" cy="192951"/>
            </a:xfrm>
            <a:custGeom>
              <a:avLst/>
              <a:gdLst/>
              <a:ahLst/>
              <a:cxnLst/>
              <a:rect l="l" t="t" r="r" b="b"/>
              <a:pathLst>
                <a:path w="218778" h="192951">
                  <a:moveTo>
                    <a:pt x="109389" y="0"/>
                  </a:moveTo>
                  <a:cubicBezTo>
                    <a:pt x="48975" y="0"/>
                    <a:pt x="0" y="43193"/>
                    <a:pt x="0" y="96475"/>
                  </a:cubicBezTo>
                  <a:cubicBezTo>
                    <a:pt x="0" y="149757"/>
                    <a:pt x="48975" y="192951"/>
                    <a:pt x="109389" y="192951"/>
                  </a:cubicBezTo>
                  <a:cubicBezTo>
                    <a:pt x="169803" y="192951"/>
                    <a:pt x="218778" y="149757"/>
                    <a:pt x="218778" y="96475"/>
                  </a:cubicBezTo>
                  <a:cubicBezTo>
                    <a:pt x="218778" y="43193"/>
                    <a:pt x="169803" y="0"/>
                    <a:pt x="1093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AutoShape 16"/>
          <p:cNvSpPr/>
          <p:nvPr/>
        </p:nvSpPr>
        <p:spPr>
          <a:xfrm flipV="1">
            <a:off x="4519329" y="5344583"/>
            <a:ext cx="824257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4471699" y="5344583"/>
            <a:ext cx="47630" cy="196737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2761907" y="5344756"/>
            <a:ext cx="0" cy="196795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10158627" y="5415182"/>
            <a:ext cx="0" cy="196795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7448248" y="5389494"/>
            <a:ext cx="0" cy="196795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6112303" y="3800367"/>
            <a:ext cx="0" cy="6846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11330715" y="3801533"/>
            <a:ext cx="0" cy="6846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6078966" y="4484981"/>
            <a:ext cx="5251749" cy="11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8769139" y="4482350"/>
            <a:ext cx="0" cy="8648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1645040" y="3901940"/>
            <a:ext cx="1458465" cy="58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مشاوران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13258" y="3905737"/>
            <a:ext cx="1987595" cy="58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بنیان گذار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55975" y="8733516"/>
            <a:ext cx="2944878" cy="118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Front-end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Development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12303" y="8733516"/>
            <a:ext cx="2823613" cy="118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Back-end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Development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90089" y="8733516"/>
            <a:ext cx="1411857" cy="118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UI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Design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56120" y="8733516"/>
            <a:ext cx="1411857" cy="118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UX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Design</a:t>
            </a:r>
          </a:p>
        </p:txBody>
      </p:sp>
      <p:sp>
        <p:nvSpPr>
          <p:cNvPr id="31" name="AutoShape 31"/>
          <p:cNvSpPr/>
          <p:nvPr/>
        </p:nvSpPr>
        <p:spPr>
          <a:xfrm>
            <a:off x="5950193" y="1859606"/>
            <a:ext cx="5251749" cy="11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11182892" y="1859606"/>
            <a:ext cx="0" cy="6846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V="1">
            <a:off x="5969243" y="1871483"/>
            <a:ext cx="0" cy="6846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flipV="1">
            <a:off x="8788189" y="1174992"/>
            <a:ext cx="0" cy="68461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7" name="Graphic 35" descr="Woman with long hair">
            <a:extLst>
              <a:ext uri="{FF2B5EF4-FFF2-40B4-BE49-F238E27FC236}">
                <a16:creationId xmlns:a16="http://schemas.microsoft.com/office/drawing/2014/main" id="{60FE745B-B340-9C50-C726-D6C182B8A0C8}"/>
              </a:ext>
            </a:extLst>
          </p:cNvPr>
          <p:cNvGrpSpPr/>
          <p:nvPr/>
        </p:nvGrpSpPr>
        <p:grpSpPr>
          <a:xfrm>
            <a:off x="5486400" y="2607405"/>
            <a:ext cx="1143000" cy="1101304"/>
            <a:chOff x="5371485" y="2607405"/>
            <a:chExt cx="1414840" cy="1101304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620839-F0CB-C792-3835-A5FF3C29CB25}"/>
                </a:ext>
              </a:extLst>
            </p:cNvPr>
            <p:cNvSpPr/>
            <p:nvPr/>
          </p:nvSpPr>
          <p:spPr>
            <a:xfrm>
              <a:off x="5657137" y="2711343"/>
              <a:ext cx="941572" cy="669473"/>
            </a:xfrm>
            <a:custGeom>
              <a:avLst/>
              <a:gdLst>
                <a:gd name="connsiteX0" fmla="*/ 938260 w 941572"/>
                <a:gd name="connsiteY0" fmla="*/ 288777 h 669473"/>
                <a:gd name="connsiteX1" fmla="*/ 741179 w 941572"/>
                <a:gd name="connsiteY1" fmla="*/ 20124 h 669473"/>
                <a:gd name="connsiteX2" fmla="*/ 3266 w 941572"/>
                <a:gd name="connsiteY2" fmla="*/ 373929 h 669473"/>
                <a:gd name="connsiteX3" fmla="*/ 147101 w 941572"/>
                <a:gd name="connsiteY3" fmla="*/ 539538 h 669473"/>
                <a:gd name="connsiteX4" fmla="*/ 245878 w 941572"/>
                <a:gd name="connsiteY4" fmla="*/ 588269 h 669473"/>
                <a:gd name="connsiteX5" fmla="*/ 626017 w 941572"/>
                <a:gd name="connsiteY5" fmla="*/ 669855 h 669473"/>
                <a:gd name="connsiteX6" fmla="*/ 938260 w 941572"/>
                <a:gd name="connsiteY6" fmla="*/ 288777 h 669473"/>
                <a:gd name="connsiteX7" fmla="*/ 938260 w 941572"/>
                <a:gd name="connsiteY7" fmla="*/ 288777 h 66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1572" h="669473">
                  <a:moveTo>
                    <a:pt x="938260" y="288777"/>
                  </a:moveTo>
                  <a:cubicBezTo>
                    <a:pt x="929279" y="186424"/>
                    <a:pt x="881545" y="70379"/>
                    <a:pt x="741179" y="20124"/>
                  </a:cubicBezTo>
                  <a:cubicBezTo>
                    <a:pt x="431771" y="-66367"/>
                    <a:pt x="24851" y="151439"/>
                    <a:pt x="3266" y="373929"/>
                  </a:cubicBezTo>
                  <a:cubicBezTo>
                    <a:pt x="-4138" y="450096"/>
                    <a:pt x="36193" y="518354"/>
                    <a:pt x="147101" y="539538"/>
                  </a:cubicBezTo>
                  <a:cubicBezTo>
                    <a:pt x="171832" y="562302"/>
                    <a:pt x="209012" y="576201"/>
                    <a:pt x="245878" y="588269"/>
                  </a:cubicBezTo>
                  <a:cubicBezTo>
                    <a:pt x="382621" y="637690"/>
                    <a:pt x="524721" y="674123"/>
                    <a:pt x="626017" y="669855"/>
                  </a:cubicBezTo>
                  <a:cubicBezTo>
                    <a:pt x="849248" y="660420"/>
                    <a:pt x="972760" y="525573"/>
                    <a:pt x="938260" y="288777"/>
                  </a:cubicBezTo>
                  <a:lnTo>
                    <a:pt x="938260" y="288777"/>
                  </a:lnTo>
                  <a:close/>
                </a:path>
              </a:pathLst>
            </a:custGeom>
            <a:solidFill>
              <a:srgbClr val="FFFFFF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8749B9-A9A5-2807-3E07-F33FCA2D25BB}"/>
                </a:ext>
              </a:extLst>
            </p:cNvPr>
            <p:cNvSpPr/>
            <p:nvPr/>
          </p:nvSpPr>
          <p:spPr>
            <a:xfrm>
              <a:off x="5371485" y="2607405"/>
              <a:ext cx="1414840" cy="1101304"/>
            </a:xfrm>
            <a:custGeom>
              <a:avLst/>
              <a:gdLst>
                <a:gd name="connsiteX0" fmla="*/ 1323789 w 1414840"/>
                <a:gd name="connsiteY0" fmla="*/ 329043 h 1101304"/>
                <a:gd name="connsiteX1" fmla="*/ 1222020 w 1414840"/>
                <a:gd name="connsiteY1" fmla="*/ 154329 h 1101304"/>
                <a:gd name="connsiteX2" fmla="*/ 754288 w 1414840"/>
                <a:gd name="connsiteY2" fmla="*/ 12219 h 1101304"/>
                <a:gd name="connsiteX3" fmla="*/ 516876 w 1414840"/>
                <a:gd name="connsiteY3" fmla="*/ 15575 h 1101304"/>
                <a:gd name="connsiteX4" fmla="*/ 247329 w 1414840"/>
                <a:gd name="connsiteY4" fmla="*/ 193745 h 1101304"/>
                <a:gd name="connsiteX5" fmla="*/ 187306 w 1414840"/>
                <a:gd name="connsiteY5" fmla="*/ 599638 h 1101304"/>
                <a:gd name="connsiteX6" fmla="*/ 22994 w 1414840"/>
                <a:gd name="connsiteY6" fmla="*/ 749373 h 1101304"/>
                <a:gd name="connsiteX7" fmla="*/ 183999 w 1414840"/>
                <a:gd name="connsiteY7" fmla="*/ 968989 h 1101304"/>
                <a:gd name="connsiteX8" fmla="*/ 193922 w 1414840"/>
                <a:gd name="connsiteY8" fmla="*/ 969834 h 1101304"/>
                <a:gd name="connsiteX9" fmla="*/ 396676 w 1414840"/>
                <a:gd name="connsiteY9" fmla="*/ 1033549 h 1101304"/>
                <a:gd name="connsiteX10" fmla="*/ 579576 w 1414840"/>
                <a:gd name="connsiteY10" fmla="*/ 1091659 h 1101304"/>
                <a:gd name="connsiteX11" fmla="*/ 619907 w 1414840"/>
                <a:gd name="connsiteY11" fmla="*/ 1091517 h 1101304"/>
                <a:gd name="connsiteX12" fmla="*/ 672526 w 1414840"/>
                <a:gd name="connsiteY12" fmla="*/ 960958 h 1101304"/>
                <a:gd name="connsiteX13" fmla="*/ 606519 w 1414840"/>
                <a:gd name="connsiteY13" fmla="*/ 724426 h 1101304"/>
                <a:gd name="connsiteX14" fmla="*/ 583046 w 1414840"/>
                <a:gd name="connsiteY14" fmla="*/ 701147 h 1101304"/>
                <a:gd name="connsiteX15" fmla="*/ 569022 w 1414840"/>
                <a:gd name="connsiteY15" fmla="*/ 691669 h 1101304"/>
                <a:gd name="connsiteX16" fmla="*/ 453076 w 1414840"/>
                <a:gd name="connsiteY16" fmla="*/ 568855 h 1101304"/>
                <a:gd name="connsiteX17" fmla="*/ 448191 w 1414840"/>
                <a:gd name="connsiteY17" fmla="*/ 568427 h 1101304"/>
                <a:gd name="connsiteX18" fmla="*/ 442991 w 1414840"/>
                <a:gd name="connsiteY18" fmla="*/ 576688 h 1101304"/>
                <a:gd name="connsiteX19" fmla="*/ 441103 w 1414840"/>
                <a:gd name="connsiteY19" fmla="*/ 576863 h 1101304"/>
                <a:gd name="connsiteX20" fmla="*/ 426607 w 1414840"/>
                <a:gd name="connsiteY20" fmla="*/ 569777 h 1101304"/>
                <a:gd name="connsiteX21" fmla="*/ 394468 w 1414840"/>
                <a:gd name="connsiteY21" fmla="*/ 569009 h 1101304"/>
                <a:gd name="connsiteX22" fmla="*/ 407861 w 1414840"/>
                <a:gd name="connsiteY22" fmla="*/ 497032 h 1101304"/>
                <a:gd name="connsiteX23" fmla="*/ 447403 w 1414840"/>
                <a:gd name="connsiteY23" fmla="*/ 511250 h 1101304"/>
                <a:gd name="connsiteX24" fmla="*/ 466149 w 1414840"/>
                <a:gd name="connsiteY24" fmla="*/ 523778 h 1101304"/>
                <a:gd name="connsiteX25" fmla="*/ 483480 w 1414840"/>
                <a:gd name="connsiteY25" fmla="*/ 514530 h 1101304"/>
                <a:gd name="connsiteX26" fmla="*/ 409280 w 1414840"/>
                <a:gd name="connsiteY26" fmla="*/ 487993 h 1101304"/>
                <a:gd name="connsiteX27" fmla="*/ 414634 w 1414840"/>
                <a:gd name="connsiteY27" fmla="*/ 443727 h 1101304"/>
                <a:gd name="connsiteX28" fmla="*/ 460007 w 1414840"/>
                <a:gd name="connsiteY28" fmla="*/ 441182 h 1101304"/>
                <a:gd name="connsiteX29" fmla="*/ 524911 w 1414840"/>
                <a:gd name="connsiteY29" fmla="*/ 478745 h 1101304"/>
                <a:gd name="connsiteX30" fmla="*/ 543503 w 1414840"/>
                <a:gd name="connsiteY30" fmla="*/ 471175 h 1101304"/>
                <a:gd name="connsiteX31" fmla="*/ 650469 w 1414840"/>
                <a:gd name="connsiteY31" fmla="*/ 320606 h 1101304"/>
                <a:gd name="connsiteX32" fmla="*/ 935615 w 1414840"/>
                <a:gd name="connsiteY32" fmla="*/ 199241 h 1101304"/>
                <a:gd name="connsiteX33" fmla="*/ 1145143 w 1414840"/>
                <a:gd name="connsiteY33" fmla="*/ 430277 h 1101304"/>
                <a:gd name="connsiteX34" fmla="*/ 987131 w 1414840"/>
                <a:gd name="connsiteY34" fmla="*/ 751863 h 1101304"/>
                <a:gd name="connsiteX35" fmla="*/ 722307 w 1414840"/>
                <a:gd name="connsiteY35" fmla="*/ 721091 h 1101304"/>
                <a:gd name="connsiteX36" fmla="*/ 718369 w 1414840"/>
                <a:gd name="connsiteY36" fmla="*/ 723845 h 1101304"/>
                <a:gd name="connsiteX37" fmla="*/ 969016 w 1414840"/>
                <a:gd name="connsiteY37" fmla="*/ 774078 h 1101304"/>
                <a:gd name="connsiteX38" fmla="*/ 1041639 w 1414840"/>
                <a:gd name="connsiteY38" fmla="*/ 942528 h 1101304"/>
                <a:gd name="connsiteX39" fmla="*/ 1128443 w 1414840"/>
                <a:gd name="connsiteY39" fmla="*/ 994747 h 1101304"/>
                <a:gd name="connsiteX40" fmla="*/ 1109381 w 1414840"/>
                <a:gd name="connsiteY40" fmla="*/ 1051244 h 1101304"/>
                <a:gd name="connsiteX41" fmla="*/ 1106231 w 1414840"/>
                <a:gd name="connsiteY41" fmla="*/ 1068534 h 1101304"/>
                <a:gd name="connsiteX42" fmla="*/ 1190985 w 1414840"/>
                <a:gd name="connsiteY42" fmla="*/ 1101401 h 1101304"/>
                <a:gd name="connsiteX43" fmla="*/ 1340647 w 1414840"/>
                <a:gd name="connsiteY43" fmla="*/ 1028009 h 1101304"/>
                <a:gd name="connsiteX44" fmla="*/ 1327574 w 1414840"/>
                <a:gd name="connsiteY44" fmla="*/ 868336 h 1101304"/>
                <a:gd name="connsiteX45" fmla="*/ 1258097 w 1414840"/>
                <a:gd name="connsiteY45" fmla="*/ 743262 h 1101304"/>
                <a:gd name="connsiteX46" fmla="*/ 1409493 w 1414840"/>
                <a:gd name="connsiteY46" fmla="*/ 599880 h 1101304"/>
                <a:gd name="connsiteX47" fmla="*/ 1406028 w 1414840"/>
                <a:gd name="connsiteY47" fmla="*/ 511305 h 1101304"/>
                <a:gd name="connsiteX48" fmla="*/ 1323789 w 1414840"/>
                <a:gd name="connsiteY48" fmla="*/ 329043 h 11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414840" h="1101304">
                  <a:moveTo>
                    <a:pt x="1323789" y="329043"/>
                  </a:moveTo>
                  <a:cubicBezTo>
                    <a:pt x="1291970" y="270318"/>
                    <a:pt x="1261562" y="210662"/>
                    <a:pt x="1222020" y="154329"/>
                  </a:cubicBezTo>
                  <a:cubicBezTo>
                    <a:pt x="1097566" y="-9141"/>
                    <a:pt x="871181" y="-9141"/>
                    <a:pt x="754288" y="12219"/>
                  </a:cubicBezTo>
                  <a:cubicBezTo>
                    <a:pt x="693634" y="-5981"/>
                    <a:pt x="580049" y="-847"/>
                    <a:pt x="516876" y="15575"/>
                  </a:cubicBezTo>
                  <a:cubicBezTo>
                    <a:pt x="414634" y="42168"/>
                    <a:pt x="289864" y="146748"/>
                    <a:pt x="247329" y="193745"/>
                  </a:cubicBezTo>
                  <a:cubicBezTo>
                    <a:pt x="141148" y="310086"/>
                    <a:pt x="79864" y="473610"/>
                    <a:pt x="187306" y="599638"/>
                  </a:cubicBezTo>
                  <a:cubicBezTo>
                    <a:pt x="127283" y="646701"/>
                    <a:pt x="55133" y="688399"/>
                    <a:pt x="22994" y="749373"/>
                  </a:cubicBezTo>
                  <a:cubicBezTo>
                    <a:pt x="-35767" y="838628"/>
                    <a:pt x="35441" y="960235"/>
                    <a:pt x="183999" y="968989"/>
                  </a:cubicBezTo>
                  <a:cubicBezTo>
                    <a:pt x="187306" y="969307"/>
                    <a:pt x="190614" y="969603"/>
                    <a:pt x="193922" y="969834"/>
                  </a:cubicBezTo>
                  <a:cubicBezTo>
                    <a:pt x="227952" y="1016589"/>
                    <a:pt x="327357" y="1031618"/>
                    <a:pt x="396676" y="1033549"/>
                  </a:cubicBezTo>
                  <a:cubicBezTo>
                    <a:pt x="448191" y="1059714"/>
                    <a:pt x="511207" y="1101960"/>
                    <a:pt x="579576" y="1091659"/>
                  </a:cubicBezTo>
                  <a:cubicBezTo>
                    <a:pt x="590607" y="1096827"/>
                    <a:pt x="608880" y="1095741"/>
                    <a:pt x="619907" y="1091517"/>
                  </a:cubicBezTo>
                  <a:cubicBezTo>
                    <a:pt x="684026" y="1064738"/>
                    <a:pt x="681819" y="1006376"/>
                    <a:pt x="672526" y="960958"/>
                  </a:cubicBezTo>
                  <a:cubicBezTo>
                    <a:pt x="654096" y="882125"/>
                    <a:pt x="663073" y="796195"/>
                    <a:pt x="606519" y="724426"/>
                  </a:cubicBezTo>
                  <a:cubicBezTo>
                    <a:pt x="606361" y="713850"/>
                    <a:pt x="592969" y="707916"/>
                    <a:pt x="583046" y="701147"/>
                  </a:cubicBezTo>
                  <a:cubicBezTo>
                    <a:pt x="578792" y="697692"/>
                    <a:pt x="574065" y="694521"/>
                    <a:pt x="569022" y="691669"/>
                  </a:cubicBezTo>
                  <a:cubicBezTo>
                    <a:pt x="517822" y="657068"/>
                    <a:pt x="482849" y="613329"/>
                    <a:pt x="453076" y="568855"/>
                  </a:cubicBezTo>
                  <a:cubicBezTo>
                    <a:pt x="451972" y="567682"/>
                    <a:pt x="449607" y="567473"/>
                    <a:pt x="448191" y="568427"/>
                  </a:cubicBezTo>
                  <a:cubicBezTo>
                    <a:pt x="444726" y="570940"/>
                    <a:pt x="442518" y="573737"/>
                    <a:pt x="442991" y="576688"/>
                  </a:cubicBezTo>
                  <a:lnTo>
                    <a:pt x="441103" y="576863"/>
                  </a:lnTo>
                  <a:cubicBezTo>
                    <a:pt x="440472" y="571982"/>
                    <a:pt x="433541" y="568614"/>
                    <a:pt x="426607" y="569777"/>
                  </a:cubicBezTo>
                  <a:cubicBezTo>
                    <a:pt x="414634" y="571225"/>
                    <a:pt x="404868" y="571773"/>
                    <a:pt x="394468" y="569009"/>
                  </a:cubicBezTo>
                  <a:cubicBezTo>
                    <a:pt x="399668" y="545093"/>
                    <a:pt x="404080" y="521068"/>
                    <a:pt x="407861" y="497032"/>
                  </a:cubicBezTo>
                  <a:cubicBezTo>
                    <a:pt x="422511" y="499512"/>
                    <a:pt x="436376" y="504196"/>
                    <a:pt x="447403" y="511250"/>
                  </a:cubicBezTo>
                  <a:cubicBezTo>
                    <a:pt x="453861" y="515364"/>
                    <a:pt x="458272" y="520904"/>
                    <a:pt x="466149" y="523778"/>
                  </a:cubicBezTo>
                  <a:cubicBezTo>
                    <a:pt x="474815" y="527333"/>
                    <a:pt x="486157" y="521277"/>
                    <a:pt x="483480" y="514530"/>
                  </a:cubicBezTo>
                  <a:cubicBezTo>
                    <a:pt x="474184" y="495804"/>
                    <a:pt x="435114" y="488059"/>
                    <a:pt x="409280" y="487993"/>
                  </a:cubicBezTo>
                  <a:cubicBezTo>
                    <a:pt x="411484" y="473248"/>
                    <a:pt x="413218" y="458515"/>
                    <a:pt x="414634" y="443727"/>
                  </a:cubicBezTo>
                  <a:cubicBezTo>
                    <a:pt x="429287" y="440622"/>
                    <a:pt x="444884" y="439756"/>
                    <a:pt x="460007" y="441182"/>
                  </a:cubicBezTo>
                  <a:cubicBezTo>
                    <a:pt x="482218" y="453370"/>
                    <a:pt x="503488" y="466008"/>
                    <a:pt x="524911" y="478745"/>
                  </a:cubicBezTo>
                  <a:cubicBezTo>
                    <a:pt x="533892" y="484131"/>
                    <a:pt x="545076" y="478800"/>
                    <a:pt x="543503" y="471175"/>
                  </a:cubicBezTo>
                  <a:cubicBezTo>
                    <a:pt x="531215" y="408743"/>
                    <a:pt x="586038" y="359080"/>
                    <a:pt x="650469" y="320606"/>
                  </a:cubicBezTo>
                  <a:cubicBezTo>
                    <a:pt x="721519" y="278008"/>
                    <a:pt x="851019" y="273050"/>
                    <a:pt x="935615" y="199241"/>
                  </a:cubicBezTo>
                  <a:cubicBezTo>
                    <a:pt x="1125766" y="224847"/>
                    <a:pt x="1144354" y="305874"/>
                    <a:pt x="1145143" y="430277"/>
                  </a:cubicBezTo>
                  <a:cubicBezTo>
                    <a:pt x="1155697" y="545828"/>
                    <a:pt x="1172081" y="698854"/>
                    <a:pt x="987131" y="751863"/>
                  </a:cubicBezTo>
                  <a:cubicBezTo>
                    <a:pt x="898123" y="778806"/>
                    <a:pt x="797769" y="759740"/>
                    <a:pt x="722307" y="721091"/>
                  </a:cubicBezTo>
                  <a:cubicBezTo>
                    <a:pt x="720103" y="720027"/>
                    <a:pt x="716638" y="722232"/>
                    <a:pt x="718369" y="723845"/>
                  </a:cubicBezTo>
                  <a:cubicBezTo>
                    <a:pt x="773981" y="774846"/>
                    <a:pt x="883785" y="790413"/>
                    <a:pt x="969016" y="774078"/>
                  </a:cubicBezTo>
                  <a:cubicBezTo>
                    <a:pt x="938765" y="833811"/>
                    <a:pt x="969485" y="904143"/>
                    <a:pt x="1041639" y="942528"/>
                  </a:cubicBezTo>
                  <a:cubicBezTo>
                    <a:pt x="1071258" y="958786"/>
                    <a:pt x="1107804" y="971918"/>
                    <a:pt x="1128443" y="994747"/>
                  </a:cubicBezTo>
                  <a:cubicBezTo>
                    <a:pt x="1147189" y="1015657"/>
                    <a:pt x="1141520" y="1039166"/>
                    <a:pt x="1109381" y="1051244"/>
                  </a:cubicBezTo>
                  <a:cubicBezTo>
                    <a:pt x="1101347" y="1054305"/>
                    <a:pt x="1098197" y="1064189"/>
                    <a:pt x="1106231" y="1068534"/>
                  </a:cubicBezTo>
                  <a:cubicBezTo>
                    <a:pt x="1124662" y="1080009"/>
                    <a:pt x="1179328" y="1099690"/>
                    <a:pt x="1190985" y="1101401"/>
                  </a:cubicBezTo>
                  <a:cubicBezTo>
                    <a:pt x="1262193" y="1107270"/>
                    <a:pt x="1309928" y="1070903"/>
                    <a:pt x="1340647" y="1028009"/>
                  </a:cubicBezTo>
                  <a:cubicBezTo>
                    <a:pt x="1376566" y="977655"/>
                    <a:pt x="1367270" y="916287"/>
                    <a:pt x="1327574" y="868336"/>
                  </a:cubicBezTo>
                  <a:cubicBezTo>
                    <a:pt x="1295751" y="829862"/>
                    <a:pt x="1233205" y="791949"/>
                    <a:pt x="1258097" y="743262"/>
                  </a:cubicBezTo>
                  <a:cubicBezTo>
                    <a:pt x="1291970" y="687818"/>
                    <a:pt x="1382397" y="658527"/>
                    <a:pt x="1409493" y="599880"/>
                  </a:cubicBezTo>
                  <a:cubicBezTo>
                    <a:pt x="1423355" y="571115"/>
                    <a:pt x="1416424" y="540014"/>
                    <a:pt x="1406028" y="511305"/>
                  </a:cubicBezTo>
                  <a:cubicBezTo>
                    <a:pt x="1383655" y="449640"/>
                    <a:pt x="1354670" y="388820"/>
                    <a:pt x="1323789" y="329043"/>
                  </a:cubicBezTo>
                  <a:close/>
                </a:path>
              </a:pathLst>
            </a:custGeom>
            <a:solidFill>
              <a:srgbClr val="000000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35" descr="Woman with long hair">
            <a:extLst>
              <a:ext uri="{FF2B5EF4-FFF2-40B4-BE49-F238E27FC236}">
                <a16:creationId xmlns:a16="http://schemas.microsoft.com/office/drawing/2014/main" id="{5A1A1E59-45FC-478B-9BBB-9F4CCFDBA506}"/>
              </a:ext>
            </a:extLst>
          </p:cNvPr>
          <p:cNvGrpSpPr/>
          <p:nvPr/>
        </p:nvGrpSpPr>
        <p:grpSpPr>
          <a:xfrm>
            <a:off x="10759215" y="2614548"/>
            <a:ext cx="1143000" cy="1101304"/>
            <a:chOff x="5371485" y="2607405"/>
            <a:chExt cx="1414840" cy="110130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F591C92-AEF7-4EFF-80D0-8B9B5CB6CA03}"/>
                </a:ext>
              </a:extLst>
            </p:cNvPr>
            <p:cNvSpPr/>
            <p:nvPr/>
          </p:nvSpPr>
          <p:spPr>
            <a:xfrm>
              <a:off x="5657137" y="2711343"/>
              <a:ext cx="941572" cy="669473"/>
            </a:xfrm>
            <a:custGeom>
              <a:avLst/>
              <a:gdLst>
                <a:gd name="connsiteX0" fmla="*/ 938260 w 941572"/>
                <a:gd name="connsiteY0" fmla="*/ 288777 h 669473"/>
                <a:gd name="connsiteX1" fmla="*/ 741179 w 941572"/>
                <a:gd name="connsiteY1" fmla="*/ 20124 h 669473"/>
                <a:gd name="connsiteX2" fmla="*/ 3266 w 941572"/>
                <a:gd name="connsiteY2" fmla="*/ 373929 h 669473"/>
                <a:gd name="connsiteX3" fmla="*/ 147101 w 941572"/>
                <a:gd name="connsiteY3" fmla="*/ 539538 h 669473"/>
                <a:gd name="connsiteX4" fmla="*/ 245878 w 941572"/>
                <a:gd name="connsiteY4" fmla="*/ 588269 h 669473"/>
                <a:gd name="connsiteX5" fmla="*/ 626017 w 941572"/>
                <a:gd name="connsiteY5" fmla="*/ 669855 h 669473"/>
                <a:gd name="connsiteX6" fmla="*/ 938260 w 941572"/>
                <a:gd name="connsiteY6" fmla="*/ 288777 h 669473"/>
                <a:gd name="connsiteX7" fmla="*/ 938260 w 941572"/>
                <a:gd name="connsiteY7" fmla="*/ 288777 h 66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1572" h="669473">
                  <a:moveTo>
                    <a:pt x="938260" y="288777"/>
                  </a:moveTo>
                  <a:cubicBezTo>
                    <a:pt x="929279" y="186424"/>
                    <a:pt x="881545" y="70379"/>
                    <a:pt x="741179" y="20124"/>
                  </a:cubicBezTo>
                  <a:cubicBezTo>
                    <a:pt x="431771" y="-66367"/>
                    <a:pt x="24851" y="151439"/>
                    <a:pt x="3266" y="373929"/>
                  </a:cubicBezTo>
                  <a:cubicBezTo>
                    <a:pt x="-4138" y="450096"/>
                    <a:pt x="36193" y="518354"/>
                    <a:pt x="147101" y="539538"/>
                  </a:cubicBezTo>
                  <a:cubicBezTo>
                    <a:pt x="171832" y="562302"/>
                    <a:pt x="209012" y="576201"/>
                    <a:pt x="245878" y="588269"/>
                  </a:cubicBezTo>
                  <a:cubicBezTo>
                    <a:pt x="382621" y="637690"/>
                    <a:pt x="524721" y="674123"/>
                    <a:pt x="626017" y="669855"/>
                  </a:cubicBezTo>
                  <a:cubicBezTo>
                    <a:pt x="849248" y="660420"/>
                    <a:pt x="972760" y="525573"/>
                    <a:pt x="938260" y="288777"/>
                  </a:cubicBezTo>
                  <a:lnTo>
                    <a:pt x="938260" y="288777"/>
                  </a:lnTo>
                  <a:close/>
                </a:path>
              </a:pathLst>
            </a:custGeom>
            <a:solidFill>
              <a:srgbClr val="FFFFFF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A730090-36BA-5276-B5F1-5E9A89EB35BE}"/>
                </a:ext>
              </a:extLst>
            </p:cNvPr>
            <p:cNvSpPr/>
            <p:nvPr/>
          </p:nvSpPr>
          <p:spPr>
            <a:xfrm>
              <a:off x="5371485" y="2607405"/>
              <a:ext cx="1414840" cy="1101304"/>
            </a:xfrm>
            <a:custGeom>
              <a:avLst/>
              <a:gdLst>
                <a:gd name="connsiteX0" fmla="*/ 1323789 w 1414840"/>
                <a:gd name="connsiteY0" fmla="*/ 329043 h 1101304"/>
                <a:gd name="connsiteX1" fmla="*/ 1222020 w 1414840"/>
                <a:gd name="connsiteY1" fmla="*/ 154329 h 1101304"/>
                <a:gd name="connsiteX2" fmla="*/ 754288 w 1414840"/>
                <a:gd name="connsiteY2" fmla="*/ 12219 h 1101304"/>
                <a:gd name="connsiteX3" fmla="*/ 516876 w 1414840"/>
                <a:gd name="connsiteY3" fmla="*/ 15575 h 1101304"/>
                <a:gd name="connsiteX4" fmla="*/ 247329 w 1414840"/>
                <a:gd name="connsiteY4" fmla="*/ 193745 h 1101304"/>
                <a:gd name="connsiteX5" fmla="*/ 187306 w 1414840"/>
                <a:gd name="connsiteY5" fmla="*/ 599638 h 1101304"/>
                <a:gd name="connsiteX6" fmla="*/ 22994 w 1414840"/>
                <a:gd name="connsiteY6" fmla="*/ 749373 h 1101304"/>
                <a:gd name="connsiteX7" fmla="*/ 183999 w 1414840"/>
                <a:gd name="connsiteY7" fmla="*/ 968989 h 1101304"/>
                <a:gd name="connsiteX8" fmla="*/ 193922 w 1414840"/>
                <a:gd name="connsiteY8" fmla="*/ 969834 h 1101304"/>
                <a:gd name="connsiteX9" fmla="*/ 396676 w 1414840"/>
                <a:gd name="connsiteY9" fmla="*/ 1033549 h 1101304"/>
                <a:gd name="connsiteX10" fmla="*/ 579576 w 1414840"/>
                <a:gd name="connsiteY10" fmla="*/ 1091659 h 1101304"/>
                <a:gd name="connsiteX11" fmla="*/ 619907 w 1414840"/>
                <a:gd name="connsiteY11" fmla="*/ 1091517 h 1101304"/>
                <a:gd name="connsiteX12" fmla="*/ 672526 w 1414840"/>
                <a:gd name="connsiteY12" fmla="*/ 960958 h 1101304"/>
                <a:gd name="connsiteX13" fmla="*/ 606519 w 1414840"/>
                <a:gd name="connsiteY13" fmla="*/ 724426 h 1101304"/>
                <a:gd name="connsiteX14" fmla="*/ 583046 w 1414840"/>
                <a:gd name="connsiteY14" fmla="*/ 701147 h 1101304"/>
                <a:gd name="connsiteX15" fmla="*/ 569022 w 1414840"/>
                <a:gd name="connsiteY15" fmla="*/ 691669 h 1101304"/>
                <a:gd name="connsiteX16" fmla="*/ 453076 w 1414840"/>
                <a:gd name="connsiteY16" fmla="*/ 568855 h 1101304"/>
                <a:gd name="connsiteX17" fmla="*/ 448191 w 1414840"/>
                <a:gd name="connsiteY17" fmla="*/ 568427 h 1101304"/>
                <a:gd name="connsiteX18" fmla="*/ 442991 w 1414840"/>
                <a:gd name="connsiteY18" fmla="*/ 576688 h 1101304"/>
                <a:gd name="connsiteX19" fmla="*/ 441103 w 1414840"/>
                <a:gd name="connsiteY19" fmla="*/ 576863 h 1101304"/>
                <a:gd name="connsiteX20" fmla="*/ 426607 w 1414840"/>
                <a:gd name="connsiteY20" fmla="*/ 569777 h 1101304"/>
                <a:gd name="connsiteX21" fmla="*/ 394468 w 1414840"/>
                <a:gd name="connsiteY21" fmla="*/ 569009 h 1101304"/>
                <a:gd name="connsiteX22" fmla="*/ 407861 w 1414840"/>
                <a:gd name="connsiteY22" fmla="*/ 497032 h 1101304"/>
                <a:gd name="connsiteX23" fmla="*/ 447403 w 1414840"/>
                <a:gd name="connsiteY23" fmla="*/ 511250 h 1101304"/>
                <a:gd name="connsiteX24" fmla="*/ 466149 w 1414840"/>
                <a:gd name="connsiteY24" fmla="*/ 523778 h 1101304"/>
                <a:gd name="connsiteX25" fmla="*/ 483480 w 1414840"/>
                <a:gd name="connsiteY25" fmla="*/ 514530 h 1101304"/>
                <a:gd name="connsiteX26" fmla="*/ 409280 w 1414840"/>
                <a:gd name="connsiteY26" fmla="*/ 487993 h 1101304"/>
                <a:gd name="connsiteX27" fmla="*/ 414634 w 1414840"/>
                <a:gd name="connsiteY27" fmla="*/ 443727 h 1101304"/>
                <a:gd name="connsiteX28" fmla="*/ 460007 w 1414840"/>
                <a:gd name="connsiteY28" fmla="*/ 441182 h 1101304"/>
                <a:gd name="connsiteX29" fmla="*/ 524911 w 1414840"/>
                <a:gd name="connsiteY29" fmla="*/ 478745 h 1101304"/>
                <a:gd name="connsiteX30" fmla="*/ 543503 w 1414840"/>
                <a:gd name="connsiteY30" fmla="*/ 471175 h 1101304"/>
                <a:gd name="connsiteX31" fmla="*/ 650469 w 1414840"/>
                <a:gd name="connsiteY31" fmla="*/ 320606 h 1101304"/>
                <a:gd name="connsiteX32" fmla="*/ 935615 w 1414840"/>
                <a:gd name="connsiteY32" fmla="*/ 199241 h 1101304"/>
                <a:gd name="connsiteX33" fmla="*/ 1145143 w 1414840"/>
                <a:gd name="connsiteY33" fmla="*/ 430277 h 1101304"/>
                <a:gd name="connsiteX34" fmla="*/ 987131 w 1414840"/>
                <a:gd name="connsiteY34" fmla="*/ 751863 h 1101304"/>
                <a:gd name="connsiteX35" fmla="*/ 722307 w 1414840"/>
                <a:gd name="connsiteY35" fmla="*/ 721091 h 1101304"/>
                <a:gd name="connsiteX36" fmla="*/ 718369 w 1414840"/>
                <a:gd name="connsiteY36" fmla="*/ 723845 h 1101304"/>
                <a:gd name="connsiteX37" fmla="*/ 969016 w 1414840"/>
                <a:gd name="connsiteY37" fmla="*/ 774078 h 1101304"/>
                <a:gd name="connsiteX38" fmla="*/ 1041639 w 1414840"/>
                <a:gd name="connsiteY38" fmla="*/ 942528 h 1101304"/>
                <a:gd name="connsiteX39" fmla="*/ 1128443 w 1414840"/>
                <a:gd name="connsiteY39" fmla="*/ 994747 h 1101304"/>
                <a:gd name="connsiteX40" fmla="*/ 1109381 w 1414840"/>
                <a:gd name="connsiteY40" fmla="*/ 1051244 h 1101304"/>
                <a:gd name="connsiteX41" fmla="*/ 1106231 w 1414840"/>
                <a:gd name="connsiteY41" fmla="*/ 1068534 h 1101304"/>
                <a:gd name="connsiteX42" fmla="*/ 1190985 w 1414840"/>
                <a:gd name="connsiteY42" fmla="*/ 1101401 h 1101304"/>
                <a:gd name="connsiteX43" fmla="*/ 1340647 w 1414840"/>
                <a:gd name="connsiteY43" fmla="*/ 1028009 h 1101304"/>
                <a:gd name="connsiteX44" fmla="*/ 1327574 w 1414840"/>
                <a:gd name="connsiteY44" fmla="*/ 868336 h 1101304"/>
                <a:gd name="connsiteX45" fmla="*/ 1258097 w 1414840"/>
                <a:gd name="connsiteY45" fmla="*/ 743262 h 1101304"/>
                <a:gd name="connsiteX46" fmla="*/ 1409493 w 1414840"/>
                <a:gd name="connsiteY46" fmla="*/ 599880 h 1101304"/>
                <a:gd name="connsiteX47" fmla="*/ 1406028 w 1414840"/>
                <a:gd name="connsiteY47" fmla="*/ 511305 h 1101304"/>
                <a:gd name="connsiteX48" fmla="*/ 1323789 w 1414840"/>
                <a:gd name="connsiteY48" fmla="*/ 329043 h 11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414840" h="1101304">
                  <a:moveTo>
                    <a:pt x="1323789" y="329043"/>
                  </a:moveTo>
                  <a:cubicBezTo>
                    <a:pt x="1291970" y="270318"/>
                    <a:pt x="1261562" y="210662"/>
                    <a:pt x="1222020" y="154329"/>
                  </a:cubicBezTo>
                  <a:cubicBezTo>
                    <a:pt x="1097566" y="-9141"/>
                    <a:pt x="871181" y="-9141"/>
                    <a:pt x="754288" y="12219"/>
                  </a:cubicBezTo>
                  <a:cubicBezTo>
                    <a:pt x="693634" y="-5981"/>
                    <a:pt x="580049" y="-847"/>
                    <a:pt x="516876" y="15575"/>
                  </a:cubicBezTo>
                  <a:cubicBezTo>
                    <a:pt x="414634" y="42168"/>
                    <a:pt x="289864" y="146748"/>
                    <a:pt x="247329" y="193745"/>
                  </a:cubicBezTo>
                  <a:cubicBezTo>
                    <a:pt x="141148" y="310086"/>
                    <a:pt x="79864" y="473610"/>
                    <a:pt x="187306" y="599638"/>
                  </a:cubicBezTo>
                  <a:cubicBezTo>
                    <a:pt x="127283" y="646701"/>
                    <a:pt x="55133" y="688399"/>
                    <a:pt x="22994" y="749373"/>
                  </a:cubicBezTo>
                  <a:cubicBezTo>
                    <a:pt x="-35767" y="838628"/>
                    <a:pt x="35441" y="960235"/>
                    <a:pt x="183999" y="968989"/>
                  </a:cubicBezTo>
                  <a:cubicBezTo>
                    <a:pt x="187306" y="969307"/>
                    <a:pt x="190614" y="969603"/>
                    <a:pt x="193922" y="969834"/>
                  </a:cubicBezTo>
                  <a:cubicBezTo>
                    <a:pt x="227952" y="1016589"/>
                    <a:pt x="327357" y="1031618"/>
                    <a:pt x="396676" y="1033549"/>
                  </a:cubicBezTo>
                  <a:cubicBezTo>
                    <a:pt x="448191" y="1059714"/>
                    <a:pt x="511207" y="1101960"/>
                    <a:pt x="579576" y="1091659"/>
                  </a:cubicBezTo>
                  <a:cubicBezTo>
                    <a:pt x="590607" y="1096827"/>
                    <a:pt x="608880" y="1095741"/>
                    <a:pt x="619907" y="1091517"/>
                  </a:cubicBezTo>
                  <a:cubicBezTo>
                    <a:pt x="684026" y="1064738"/>
                    <a:pt x="681819" y="1006376"/>
                    <a:pt x="672526" y="960958"/>
                  </a:cubicBezTo>
                  <a:cubicBezTo>
                    <a:pt x="654096" y="882125"/>
                    <a:pt x="663073" y="796195"/>
                    <a:pt x="606519" y="724426"/>
                  </a:cubicBezTo>
                  <a:cubicBezTo>
                    <a:pt x="606361" y="713850"/>
                    <a:pt x="592969" y="707916"/>
                    <a:pt x="583046" y="701147"/>
                  </a:cubicBezTo>
                  <a:cubicBezTo>
                    <a:pt x="578792" y="697692"/>
                    <a:pt x="574065" y="694521"/>
                    <a:pt x="569022" y="691669"/>
                  </a:cubicBezTo>
                  <a:cubicBezTo>
                    <a:pt x="517822" y="657068"/>
                    <a:pt x="482849" y="613329"/>
                    <a:pt x="453076" y="568855"/>
                  </a:cubicBezTo>
                  <a:cubicBezTo>
                    <a:pt x="451972" y="567682"/>
                    <a:pt x="449607" y="567473"/>
                    <a:pt x="448191" y="568427"/>
                  </a:cubicBezTo>
                  <a:cubicBezTo>
                    <a:pt x="444726" y="570940"/>
                    <a:pt x="442518" y="573737"/>
                    <a:pt x="442991" y="576688"/>
                  </a:cubicBezTo>
                  <a:lnTo>
                    <a:pt x="441103" y="576863"/>
                  </a:lnTo>
                  <a:cubicBezTo>
                    <a:pt x="440472" y="571982"/>
                    <a:pt x="433541" y="568614"/>
                    <a:pt x="426607" y="569777"/>
                  </a:cubicBezTo>
                  <a:cubicBezTo>
                    <a:pt x="414634" y="571225"/>
                    <a:pt x="404868" y="571773"/>
                    <a:pt x="394468" y="569009"/>
                  </a:cubicBezTo>
                  <a:cubicBezTo>
                    <a:pt x="399668" y="545093"/>
                    <a:pt x="404080" y="521068"/>
                    <a:pt x="407861" y="497032"/>
                  </a:cubicBezTo>
                  <a:cubicBezTo>
                    <a:pt x="422511" y="499512"/>
                    <a:pt x="436376" y="504196"/>
                    <a:pt x="447403" y="511250"/>
                  </a:cubicBezTo>
                  <a:cubicBezTo>
                    <a:pt x="453861" y="515364"/>
                    <a:pt x="458272" y="520904"/>
                    <a:pt x="466149" y="523778"/>
                  </a:cubicBezTo>
                  <a:cubicBezTo>
                    <a:pt x="474815" y="527333"/>
                    <a:pt x="486157" y="521277"/>
                    <a:pt x="483480" y="514530"/>
                  </a:cubicBezTo>
                  <a:cubicBezTo>
                    <a:pt x="474184" y="495804"/>
                    <a:pt x="435114" y="488059"/>
                    <a:pt x="409280" y="487993"/>
                  </a:cubicBezTo>
                  <a:cubicBezTo>
                    <a:pt x="411484" y="473248"/>
                    <a:pt x="413218" y="458515"/>
                    <a:pt x="414634" y="443727"/>
                  </a:cubicBezTo>
                  <a:cubicBezTo>
                    <a:pt x="429287" y="440622"/>
                    <a:pt x="444884" y="439756"/>
                    <a:pt x="460007" y="441182"/>
                  </a:cubicBezTo>
                  <a:cubicBezTo>
                    <a:pt x="482218" y="453370"/>
                    <a:pt x="503488" y="466008"/>
                    <a:pt x="524911" y="478745"/>
                  </a:cubicBezTo>
                  <a:cubicBezTo>
                    <a:pt x="533892" y="484131"/>
                    <a:pt x="545076" y="478800"/>
                    <a:pt x="543503" y="471175"/>
                  </a:cubicBezTo>
                  <a:cubicBezTo>
                    <a:pt x="531215" y="408743"/>
                    <a:pt x="586038" y="359080"/>
                    <a:pt x="650469" y="320606"/>
                  </a:cubicBezTo>
                  <a:cubicBezTo>
                    <a:pt x="721519" y="278008"/>
                    <a:pt x="851019" y="273050"/>
                    <a:pt x="935615" y="199241"/>
                  </a:cubicBezTo>
                  <a:cubicBezTo>
                    <a:pt x="1125766" y="224847"/>
                    <a:pt x="1144354" y="305874"/>
                    <a:pt x="1145143" y="430277"/>
                  </a:cubicBezTo>
                  <a:cubicBezTo>
                    <a:pt x="1155697" y="545828"/>
                    <a:pt x="1172081" y="698854"/>
                    <a:pt x="987131" y="751863"/>
                  </a:cubicBezTo>
                  <a:cubicBezTo>
                    <a:pt x="898123" y="778806"/>
                    <a:pt x="797769" y="759740"/>
                    <a:pt x="722307" y="721091"/>
                  </a:cubicBezTo>
                  <a:cubicBezTo>
                    <a:pt x="720103" y="720027"/>
                    <a:pt x="716638" y="722232"/>
                    <a:pt x="718369" y="723845"/>
                  </a:cubicBezTo>
                  <a:cubicBezTo>
                    <a:pt x="773981" y="774846"/>
                    <a:pt x="883785" y="790413"/>
                    <a:pt x="969016" y="774078"/>
                  </a:cubicBezTo>
                  <a:cubicBezTo>
                    <a:pt x="938765" y="833811"/>
                    <a:pt x="969485" y="904143"/>
                    <a:pt x="1041639" y="942528"/>
                  </a:cubicBezTo>
                  <a:cubicBezTo>
                    <a:pt x="1071258" y="958786"/>
                    <a:pt x="1107804" y="971918"/>
                    <a:pt x="1128443" y="994747"/>
                  </a:cubicBezTo>
                  <a:cubicBezTo>
                    <a:pt x="1147189" y="1015657"/>
                    <a:pt x="1141520" y="1039166"/>
                    <a:pt x="1109381" y="1051244"/>
                  </a:cubicBezTo>
                  <a:cubicBezTo>
                    <a:pt x="1101347" y="1054305"/>
                    <a:pt x="1098197" y="1064189"/>
                    <a:pt x="1106231" y="1068534"/>
                  </a:cubicBezTo>
                  <a:cubicBezTo>
                    <a:pt x="1124662" y="1080009"/>
                    <a:pt x="1179328" y="1099690"/>
                    <a:pt x="1190985" y="1101401"/>
                  </a:cubicBezTo>
                  <a:cubicBezTo>
                    <a:pt x="1262193" y="1107270"/>
                    <a:pt x="1309928" y="1070903"/>
                    <a:pt x="1340647" y="1028009"/>
                  </a:cubicBezTo>
                  <a:cubicBezTo>
                    <a:pt x="1376566" y="977655"/>
                    <a:pt x="1367270" y="916287"/>
                    <a:pt x="1327574" y="868336"/>
                  </a:cubicBezTo>
                  <a:cubicBezTo>
                    <a:pt x="1295751" y="829862"/>
                    <a:pt x="1233205" y="791949"/>
                    <a:pt x="1258097" y="743262"/>
                  </a:cubicBezTo>
                  <a:cubicBezTo>
                    <a:pt x="1291970" y="687818"/>
                    <a:pt x="1382397" y="658527"/>
                    <a:pt x="1409493" y="599880"/>
                  </a:cubicBezTo>
                  <a:cubicBezTo>
                    <a:pt x="1423355" y="571115"/>
                    <a:pt x="1416424" y="540014"/>
                    <a:pt x="1406028" y="511305"/>
                  </a:cubicBezTo>
                  <a:cubicBezTo>
                    <a:pt x="1383655" y="449640"/>
                    <a:pt x="1354670" y="388820"/>
                    <a:pt x="1323789" y="329043"/>
                  </a:cubicBezTo>
                  <a:close/>
                </a:path>
              </a:pathLst>
            </a:custGeom>
            <a:solidFill>
              <a:srgbClr val="000000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35" descr="Woman with long hair">
            <a:extLst>
              <a:ext uri="{FF2B5EF4-FFF2-40B4-BE49-F238E27FC236}">
                <a16:creationId xmlns:a16="http://schemas.microsoft.com/office/drawing/2014/main" id="{068F1326-3FCD-CFD0-0652-A5917C5F45F0}"/>
              </a:ext>
            </a:extLst>
          </p:cNvPr>
          <p:cNvGrpSpPr/>
          <p:nvPr/>
        </p:nvGrpSpPr>
        <p:grpSpPr>
          <a:xfrm>
            <a:off x="12190013" y="7411149"/>
            <a:ext cx="1143000" cy="1101304"/>
            <a:chOff x="5371485" y="2607405"/>
            <a:chExt cx="1414840" cy="1101304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4E156FA-00B6-BDFA-7B73-880C19CA2C1B}"/>
                </a:ext>
              </a:extLst>
            </p:cNvPr>
            <p:cNvSpPr/>
            <p:nvPr/>
          </p:nvSpPr>
          <p:spPr>
            <a:xfrm>
              <a:off x="5657137" y="2711343"/>
              <a:ext cx="941572" cy="669473"/>
            </a:xfrm>
            <a:custGeom>
              <a:avLst/>
              <a:gdLst>
                <a:gd name="connsiteX0" fmla="*/ 938260 w 941572"/>
                <a:gd name="connsiteY0" fmla="*/ 288777 h 669473"/>
                <a:gd name="connsiteX1" fmla="*/ 741179 w 941572"/>
                <a:gd name="connsiteY1" fmla="*/ 20124 h 669473"/>
                <a:gd name="connsiteX2" fmla="*/ 3266 w 941572"/>
                <a:gd name="connsiteY2" fmla="*/ 373929 h 669473"/>
                <a:gd name="connsiteX3" fmla="*/ 147101 w 941572"/>
                <a:gd name="connsiteY3" fmla="*/ 539538 h 669473"/>
                <a:gd name="connsiteX4" fmla="*/ 245878 w 941572"/>
                <a:gd name="connsiteY4" fmla="*/ 588269 h 669473"/>
                <a:gd name="connsiteX5" fmla="*/ 626017 w 941572"/>
                <a:gd name="connsiteY5" fmla="*/ 669855 h 669473"/>
                <a:gd name="connsiteX6" fmla="*/ 938260 w 941572"/>
                <a:gd name="connsiteY6" fmla="*/ 288777 h 669473"/>
                <a:gd name="connsiteX7" fmla="*/ 938260 w 941572"/>
                <a:gd name="connsiteY7" fmla="*/ 288777 h 66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1572" h="669473">
                  <a:moveTo>
                    <a:pt x="938260" y="288777"/>
                  </a:moveTo>
                  <a:cubicBezTo>
                    <a:pt x="929279" y="186424"/>
                    <a:pt x="881545" y="70379"/>
                    <a:pt x="741179" y="20124"/>
                  </a:cubicBezTo>
                  <a:cubicBezTo>
                    <a:pt x="431771" y="-66367"/>
                    <a:pt x="24851" y="151439"/>
                    <a:pt x="3266" y="373929"/>
                  </a:cubicBezTo>
                  <a:cubicBezTo>
                    <a:pt x="-4138" y="450096"/>
                    <a:pt x="36193" y="518354"/>
                    <a:pt x="147101" y="539538"/>
                  </a:cubicBezTo>
                  <a:cubicBezTo>
                    <a:pt x="171832" y="562302"/>
                    <a:pt x="209012" y="576201"/>
                    <a:pt x="245878" y="588269"/>
                  </a:cubicBezTo>
                  <a:cubicBezTo>
                    <a:pt x="382621" y="637690"/>
                    <a:pt x="524721" y="674123"/>
                    <a:pt x="626017" y="669855"/>
                  </a:cubicBezTo>
                  <a:cubicBezTo>
                    <a:pt x="849248" y="660420"/>
                    <a:pt x="972760" y="525573"/>
                    <a:pt x="938260" y="288777"/>
                  </a:cubicBezTo>
                  <a:lnTo>
                    <a:pt x="938260" y="288777"/>
                  </a:lnTo>
                  <a:close/>
                </a:path>
              </a:pathLst>
            </a:custGeom>
            <a:solidFill>
              <a:srgbClr val="FFFFFF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875D49-7B1A-D14A-6B23-AAD609F7FD56}"/>
                </a:ext>
              </a:extLst>
            </p:cNvPr>
            <p:cNvSpPr/>
            <p:nvPr/>
          </p:nvSpPr>
          <p:spPr>
            <a:xfrm>
              <a:off x="5371485" y="2607405"/>
              <a:ext cx="1414840" cy="1101304"/>
            </a:xfrm>
            <a:custGeom>
              <a:avLst/>
              <a:gdLst>
                <a:gd name="connsiteX0" fmla="*/ 1323789 w 1414840"/>
                <a:gd name="connsiteY0" fmla="*/ 329043 h 1101304"/>
                <a:gd name="connsiteX1" fmla="*/ 1222020 w 1414840"/>
                <a:gd name="connsiteY1" fmla="*/ 154329 h 1101304"/>
                <a:gd name="connsiteX2" fmla="*/ 754288 w 1414840"/>
                <a:gd name="connsiteY2" fmla="*/ 12219 h 1101304"/>
                <a:gd name="connsiteX3" fmla="*/ 516876 w 1414840"/>
                <a:gd name="connsiteY3" fmla="*/ 15575 h 1101304"/>
                <a:gd name="connsiteX4" fmla="*/ 247329 w 1414840"/>
                <a:gd name="connsiteY4" fmla="*/ 193745 h 1101304"/>
                <a:gd name="connsiteX5" fmla="*/ 187306 w 1414840"/>
                <a:gd name="connsiteY5" fmla="*/ 599638 h 1101304"/>
                <a:gd name="connsiteX6" fmla="*/ 22994 w 1414840"/>
                <a:gd name="connsiteY6" fmla="*/ 749373 h 1101304"/>
                <a:gd name="connsiteX7" fmla="*/ 183999 w 1414840"/>
                <a:gd name="connsiteY7" fmla="*/ 968989 h 1101304"/>
                <a:gd name="connsiteX8" fmla="*/ 193922 w 1414840"/>
                <a:gd name="connsiteY8" fmla="*/ 969834 h 1101304"/>
                <a:gd name="connsiteX9" fmla="*/ 396676 w 1414840"/>
                <a:gd name="connsiteY9" fmla="*/ 1033549 h 1101304"/>
                <a:gd name="connsiteX10" fmla="*/ 579576 w 1414840"/>
                <a:gd name="connsiteY10" fmla="*/ 1091659 h 1101304"/>
                <a:gd name="connsiteX11" fmla="*/ 619907 w 1414840"/>
                <a:gd name="connsiteY11" fmla="*/ 1091517 h 1101304"/>
                <a:gd name="connsiteX12" fmla="*/ 672526 w 1414840"/>
                <a:gd name="connsiteY12" fmla="*/ 960958 h 1101304"/>
                <a:gd name="connsiteX13" fmla="*/ 606519 w 1414840"/>
                <a:gd name="connsiteY13" fmla="*/ 724426 h 1101304"/>
                <a:gd name="connsiteX14" fmla="*/ 583046 w 1414840"/>
                <a:gd name="connsiteY14" fmla="*/ 701147 h 1101304"/>
                <a:gd name="connsiteX15" fmla="*/ 569022 w 1414840"/>
                <a:gd name="connsiteY15" fmla="*/ 691669 h 1101304"/>
                <a:gd name="connsiteX16" fmla="*/ 453076 w 1414840"/>
                <a:gd name="connsiteY16" fmla="*/ 568855 h 1101304"/>
                <a:gd name="connsiteX17" fmla="*/ 448191 w 1414840"/>
                <a:gd name="connsiteY17" fmla="*/ 568427 h 1101304"/>
                <a:gd name="connsiteX18" fmla="*/ 442991 w 1414840"/>
                <a:gd name="connsiteY18" fmla="*/ 576688 h 1101304"/>
                <a:gd name="connsiteX19" fmla="*/ 441103 w 1414840"/>
                <a:gd name="connsiteY19" fmla="*/ 576863 h 1101304"/>
                <a:gd name="connsiteX20" fmla="*/ 426607 w 1414840"/>
                <a:gd name="connsiteY20" fmla="*/ 569777 h 1101304"/>
                <a:gd name="connsiteX21" fmla="*/ 394468 w 1414840"/>
                <a:gd name="connsiteY21" fmla="*/ 569009 h 1101304"/>
                <a:gd name="connsiteX22" fmla="*/ 407861 w 1414840"/>
                <a:gd name="connsiteY22" fmla="*/ 497032 h 1101304"/>
                <a:gd name="connsiteX23" fmla="*/ 447403 w 1414840"/>
                <a:gd name="connsiteY23" fmla="*/ 511250 h 1101304"/>
                <a:gd name="connsiteX24" fmla="*/ 466149 w 1414840"/>
                <a:gd name="connsiteY24" fmla="*/ 523778 h 1101304"/>
                <a:gd name="connsiteX25" fmla="*/ 483480 w 1414840"/>
                <a:gd name="connsiteY25" fmla="*/ 514530 h 1101304"/>
                <a:gd name="connsiteX26" fmla="*/ 409280 w 1414840"/>
                <a:gd name="connsiteY26" fmla="*/ 487993 h 1101304"/>
                <a:gd name="connsiteX27" fmla="*/ 414634 w 1414840"/>
                <a:gd name="connsiteY27" fmla="*/ 443727 h 1101304"/>
                <a:gd name="connsiteX28" fmla="*/ 460007 w 1414840"/>
                <a:gd name="connsiteY28" fmla="*/ 441182 h 1101304"/>
                <a:gd name="connsiteX29" fmla="*/ 524911 w 1414840"/>
                <a:gd name="connsiteY29" fmla="*/ 478745 h 1101304"/>
                <a:gd name="connsiteX30" fmla="*/ 543503 w 1414840"/>
                <a:gd name="connsiteY30" fmla="*/ 471175 h 1101304"/>
                <a:gd name="connsiteX31" fmla="*/ 650469 w 1414840"/>
                <a:gd name="connsiteY31" fmla="*/ 320606 h 1101304"/>
                <a:gd name="connsiteX32" fmla="*/ 935615 w 1414840"/>
                <a:gd name="connsiteY32" fmla="*/ 199241 h 1101304"/>
                <a:gd name="connsiteX33" fmla="*/ 1145143 w 1414840"/>
                <a:gd name="connsiteY33" fmla="*/ 430277 h 1101304"/>
                <a:gd name="connsiteX34" fmla="*/ 987131 w 1414840"/>
                <a:gd name="connsiteY34" fmla="*/ 751863 h 1101304"/>
                <a:gd name="connsiteX35" fmla="*/ 722307 w 1414840"/>
                <a:gd name="connsiteY35" fmla="*/ 721091 h 1101304"/>
                <a:gd name="connsiteX36" fmla="*/ 718369 w 1414840"/>
                <a:gd name="connsiteY36" fmla="*/ 723845 h 1101304"/>
                <a:gd name="connsiteX37" fmla="*/ 969016 w 1414840"/>
                <a:gd name="connsiteY37" fmla="*/ 774078 h 1101304"/>
                <a:gd name="connsiteX38" fmla="*/ 1041639 w 1414840"/>
                <a:gd name="connsiteY38" fmla="*/ 942528 h 1101304"/>
                <a:gd name="connsiteX39" fmla="*/ 1128443 w 1414840"/>
                <a:gd name="connsiteY39" fmla="*/ 994747 h 1101304"/>
                <a:gd name="connsiteX40" fmla="*/ 1109381 w 1414840"/>
                <a:gd name="connsiteY40" fmla="*/ 1051244 h 1101304"/>
                <a:gd name="connsiteX41" fmla="*/ 1106231 w 1414840"/>
                <a:gd name="connsiteY41" fmla="*/ 1068534 h 1101304"/>
                <a:gd name="connsiteX42" fmla="*/ 1190985 w 1414840"/>
                <a:gd name="connsiteY42" fmla="*/ 1101401 h 1101304"/>
                <a:gd name="connsiteX43" fmla="*/ 1340647 w 1414840"/>
                <a:gd name="connsiteY43" fmla="*/ 1028009 h 1101304"/>
                <a:gd name="connsiteX44" fmla="*/ 1327574 w 1414840"/>
                <a:gd name="connsiteY44" fmla="*/ 868336 h 1101304"/>
                <a:gd name="connsiteX45" fmla="*/ 1258097 w 1414840"/>
                <a:gd name="connsiteY45" fmla="*/ 743262 h 1101304"/>
                <a:gd name="connsiteX46" fmla="*/ 1409493 w 1414840"/>
                <a:gd name="connsiteY46" fmla="*/ 599880 h 1101304"/>
                <a:gd name="connsiteX47" fmla="*/ 1406028 w 1414840"/>
                <a:gd name="connsiteY47" fmla="*/ 511305 h 1101304"/>
                <a:gd name="connsiteX48" fmla="*/ 1323789 w 1414840"/>
                <a:gd name="connsiteY48" fmla="*/ 329043 h 11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414840" h="1101304">
                  <a:moveTo>
                    <a:pt x="1323789" y="329043"/>
                  </a:moveTo>
                  <a:cubicBezTo>
                    <a:pt x="1291970" y="270318"/>
                    <a:pt x="1261562" y="210662"/>
                    <a:pt x="1222020" y="154329"/>
                  </a:cubicBezTo>
                  <a:cubicBezTo>
                    <a:pt x="1097566" y="-9141"/>
                    <a:pt x="871181" y="-9141"/>
                    <a:pt x="754288" y="12219"/>
                  </a:cubicBezTo>
                  <a:cubicBezTo>
                    <a:pt x="693634" y="-5981"/>
                    <a:pt x="580049" y="-847"/>
                    <a:pt x="516876" y="15575"/>
                  </a:cubicBezTo>
                  <a:cubicBezTo>
                    <a:pt x="414634" y="42168"/>
                    <a:pt x="289864" y="146748"/>
                    <a:pt x="247329" y="193745"/>
                  </a:cubicBezTo>
                  <a:cubicBezTo>
                    <a:pt x="141148" y="310086"/>
                    <a:pt x="79864" y="473610"/>
                    <a:pt x="187306" y="599638"/>
                  </a:cubicBezTo>
                  <a:cubicBezTo>
                    <a:pt x="127283" y="646701"/>
                    <a:pt x="55133" y="688399"/>
                    <a:pt x="22994" y="749373"/>
                  </a:cubicBezTo>
                  <a:cubicBezTo>
                    <a:pt x="-35767" y="838628"/>
                    <a:pt x="35441" y="960235"/>
                    <a:pt x="183999" y="968989"/>
                  </a:cubicBezTo>
                  <a:cubicBezTo>
                    <a:pt x="187306" y="969307"/>
                    <a:pt x="190614" y="969603"/>
                    <a:pt x="193922" y="969834"/>
                  </a:cubicBezTo>
                  <a:cubicBezTo>
                    <a:pt x="227952" y="1016589"/>
                    <a:pt x="327357" y="1031618"/>
                    <a:pt x="396676" y="1033549"/>
                  </a:cubicBezTo>
                  <a:cubicBezTo>
                    <a:pt x="448191" y="1059714"/>
                    <a:pt x="511207" y="1101960"/>
                    <a:pt x="579576" y="1091659"/>
                  </a:cubicBezTo>
                  <a:cubicBezTo>
                    <a:pt x="590607" y="1096827"/>
                    <a:pt x="608880" y="1095741"/>
                    <a:pt x="619907" y="1091517"/>
                  </a:cubicBezTo>
                  <a:cubicBezTo>
                    <a:pt x="684026" y="1064738"/>
                    <a:pt x="681819" y="1006376"/>
                    <a:pt x="672526" y="960958"/>
                  </a:cubicBezTo>
                  <a:cubicBezTo>
                    <a:pt x="654096" y="882125"/>
                    <a:pt x="663073" y="796195"/>
                    <a:pt x="606519" y="724426"/>
                  </a:cubicBezTo>
                  <a:cubicBezTo>
                    <a:pt x="606361" y="713850"/>
                    <a:pt x="592969" y="707916"/>
                    <a:pt x="583046" y="701147"/>
                  </a:cubicBezTo>
                  <a:cubicBezTo>
                    <a:pt x="578792" y="697692"/>
                    <a:pt x="574065" y="694521"/>
                    <a:pt x="569022" y="691669"/>
                  </a:cubicBezTo>
                  <a:cubicBezTo>
                    <a:pt x="517822" y="657068"/>
                    <a:pt x="482849" y="613329"/>
                    <a:pt x="453076" y="568855"/>
                  </a:cubicBezTo>
                  <a:cubicBezTo>
                    <a:pt x="451972" y="567682"/>
                    <a:pt x="449607" y="567473"/>
                    <a:pt x="448191" y="568427"/>
                  </a:cubicBezTo>
                  <a:cubicBezTo>
                    <a:pt x="444726" y="570940"/>
                    <a:pt x="442518" y="573737"/>
                    <a:pt x="442991" y="576688"/>
                  </a:cubicBezTo>
                  <a:lnTo>
                    <a:pt x="441103" y="576863"/>
                  </a:lnTo>
                  <a:cubicBezTo>
                    <a:pt x="440472" y="571982"/>
                    <a:pt x="433541" y="568614"/>
                    <a:pt x="426607" y="569777"/>
                  </a:cubicBezTo>
                  <a:cubicBezTo>
                    <a:pt x="414634" y="571225"/>
                    <a:pt x="404868" y="571773"/>
                    <a:pt x="394468" y="569009"/>
                  </a:cubicBezTo>
                  <a:cubicBezTo>
                    <a:pt x="399668" y="545093"/>
                    <a:pt x="404080" y="521068"/>
                    <a:pt x="407861" y="497032"/>
                  </a:cubicBezTo>
                  <a:cubicBezTo>
                    <a:pt x="422511" y="499512"/>
                    <a:pt x="436376" y="504196"/>
                    <a:pt x="447403" y="511250"/>
                  </a:cubicBezTo>
                  <a:cubicBezTo>
                    <a:pt x="453861" y="515364"/>
                    <a:pt x="458272" y="520904"/>
                    <a:pt x="466149" y="523778"/>
                  </a:cubicBezTo>
                  <a:cubicBezTo>
                    <a:pt x="474815" y="527333"/>
                    <a:pt x="486157" y="521277"/>
                    <a:pt x="483480" y="514530"/>
                  </a:cubicBezTo>
                  <a:cubicBezTo>
                    <a:pt x="474184" y="495804"/>
                    <a:pt x="435114" y="488059"/>
                    <a:pt x="409280" y="487993"/>
                  </a:cubicBezTo>
                  <a:cubicBezTo>
                    <a:pt x="411484" y="473248"/>
                    <a:pt x="413218" y="458515"/>
                    <a:pt x="414634" y="443727"/>
                  </a:cubicBezTo>
                  <a:cubicBezTo>
                    <a:pt x="429287" y="440622"/>
                    <a:pt x="444884" y="439756"/>
                    <a:pt x="460007" y="441182"/>
                  </a:cubicBezTo>
                  <a:cubicBezTo>
                    <a:pt x="482218" y="453370"/>
                    <a:pt x="503488" y="466008"/>
                    <a:pt x="524911" y="478745"/>
                  </a:cubicBezTo>
                  <a:cubicBezTo>
                    <a:pt x="533892" y="484131"/>
                    <a:pt x="545076" y="478800"/>
                    <a:pt x="543503" y="471175"/>
                  </a:cubicBezTo>
                  <a:cubicBezTo>
                    <a:pt x="531215" y="408743"/>
                    <a:pt x="586038" y="359080"/>
                    <a:pt x="650469" y="320606"/>
                  </a:cubicBezTo>
                  <a:cubicBezTo>
                    <a:pt x="721519" y="278008"/>
                    <a:pt x="851019" y="273050"/>
                    <a:pt x="935615" y="199241"/>
                  </a:cubicBezTo>
                  <a:cubicBezTo>
                    <a:pt x="1125766" y="224847"/>
                    <a:pt x="1144354" y="305874"/>
                    <a:pt x="1145143" y="430277"/>
                  </a:cubicBezTo>
                  <a:cubicBezTo>
                    <a:pt x="1155697" y="545828"/>
                    <a:pt x="1172081" y="698854"/>
                    <a:pt x="987131" y="751863"/>
                  </a:cubicBezTo>
                  <a:cubicBezTo>
                    <a:pt x="898123" y="778806"/>
                    <a:pt x="797769" y="759740"/>
                    <a:pt x="722307" y="721091"/>
                  </a:cubicBezTo>
                  <a:cubicBezTo>
                    <a:pt x="720103" y="720027"/>
                    <a:pt x="716638" y="722232"/>
                    <a:pt x="718369" y="723845"/>
                  </a:cubicBezTo>
                  <a:cubicBezTo>
                    <a:pt x="773981" y="774846"/>
                    <a:pt x="883785" y="790413"/>
                    <a:pt x="969016" y="774078"/>
                  </a:cubicBezTo>
                  <a:cubicBezTo>
                    <a:pt x="938765" y="833811"/>
                    <a:pt x="969485" y="904143"/>
                    <a:pt x="1041639" y="942528"/>
                  </a:cubicBezTo>
                  <a:cubicBezTo>
                    <a:pt x="1071258" y="958786"/>
                    <a:pt x="1107804" y="971918"/>
                    <a:pt x="1128443" y="994747"/>
                  </a:cubicBezTo>
                  <a:cubicBezTo>
                    <a:pt x="1147189" y="1015657"/>
                    <a:pt x="1141520" y="1039166"/>
                    <a:pt x="1109381" y="1051244"/>
                  </a:cubicBezTo>
                  <a:cubicBezTo>
                    <a:pt x="1101347" y="1054305"/>
                    <a:pt x="1098197" y="1064189"/>
                    <a:pt x="1106231" y="1068534"/>
                  </a:cubicBezTo>
                  <a:cubicBezTo>
                    <a:pt x="1124662" y="1080009"/>
                    <a:pt x="1179328" y="1099690"/>
                    <a:pt x="1190985" y="1101401"/>
                  </a:cubicBezTo>
                  <a:cubicBezTo>
                    <a:pt x="1262193" y="1107270"/>
                    <a:pt x="1309928" y="1070903"/>
                    <a:pt x="1340647" y="1028009"/>
                  </a:cubicBezTo>
                  <a:cubicBezTo>
                    <a:pt x="1376566" y="977655"/>
                    <a:pt x="1367270" y="916287"/>
                    <a:pt x="1327574" y="868336"/>
                  </a:cubicBezTo>
                  <a:cubicBezTo>
                    <a:pt x="1295751" y="829862"/>
                    <a:pt x="1233205" y="791949"/>
                    <a:pt x="1258097" y="743262"/>
                  </a:cubicBezTo>
                  <a:cubicBezTo>
                    <a:pt x="1291970" y="687818"/>
                    <a:pt x="1382397" y="658527"/>
                    <a:pt x="1409493" y="599880"/>
                  </a:cubicBezTo>
                  <a:cubicBezTo>
                    <a:pt x="1423355" y="571115"/>
                    <a:pt x="1416424" y="540014"/>
                    <a:pt x="1406028" y="511305"/>
                  </a:cubicBezTo>
                  <a:cubicBezTo>
                    <a:pt x="1383655" y="449640"/>
                    <a:pt x="1354670" y="388820"/>
                    <a:pt x="1323789" y="329043"/>
                  </a:cubicBezTo>
                  <a:close/>
                </a:path>
              </a:pathLst>
            </a:custGeom>
            <a:solidFill>
              <a:srgbClr val="000000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35" descr="Woman with long hair">
            <a:extLst>
              <a:ext uri="{FF2B5EF4-FFF2-40B4-BE49-F238E27FC236}">
                <a16:creationId xmlns:a16="http://schemas.microsoft.com/office/drawing/2014/main" id="{9EB7A923-EA5E-AED9-DA21-C9A311716042}"/>
              </a:ext>
            </a:extLst>
          </p:cNvPr>
          <p:cNvGrpSpPr/>
          <p:nvPr/>
        </p:nvGrpSpPr>
        <p:grpSpPr>
          <a:xfrm>
            <a:off x="9587127" y="7404958"/>
            <a:ext cx="1143000" cy="1101304"/>
            <a:chOff x="5371485" y="2607405"/>
            <a:chExt cx="1414840" cy="110130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DA7DE40-ADF0-8833-FDD8-D4D5A1DADE8A}"/>
                </a:ext>
              </a:extLst>
            </p:cNvPr>
            <p:cNvSpPr/>
            <p:nvPr/>
          </p:nvSpPr>
          <p:spPr>
            <a:xfrm>
              <a:off x="5657137" y="2711343"/>
              <a:ext cx="941572" cy="669473"/>
            </a:xfrm>
            <a:custGeom>
              <a:avLst/>
              <a:gdLst>
                <a:gd name="connsiteX0" fmla="*/ 938260 w 941572"/>
                <a:gd name="connsiteY0" fmla="*/ 288777 h 669473"/>
                <a:gd name="connsiteX1" fmla="*/ 741179 w 941572"/>
                <a:gd name="connsiteY1" fmla="*/ 20124 h 669473"/>
                <a:gd name="connsiteX2" fmla="*/ 3266 w 941572"/>
                <a:gd name="connsiteY2" fmla="*/ 373929 h 669473"/>
                <a:gd name="connsiteX3" fmla="*/ 147101 w 941572"/>
                <a:gd name="connsiteY3" fmla="*/ 539538 h 669473"/>
                <a:gd name="connsiteX4" fmla="*/ 245878 w 941572"/>
                <a:gd name="connsiteY4" fmla="*/ 588269 h 669473"/>
                <a:gd name="connsiteX5" fmla="*/ 626017 w 941572"/>
                <a:gd name="connsiteY5" fmla="*/ 669855 h 669473"/>
                <a:gd name="connsiteX6" fmla="*/ 938260 w 941572"/>
                <a:gd name="connsiteY6" fmla="*/ 288777 h 669473"/>
                <a:gd name="connsiteX7" fmla="*/ 938260 w 941572"/>
                <a:gd name="connsiteY7" fmla="*/ 288777 h 66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1572" h="669473">
                  <a:moveTo>
                    <a:pt x="938260" y="288777"/>
                  </a:moveTo>
                  <a:cubicBezTo>
                    <a:pt x="929279" y="186424"/>
                    <a:pt x="881545" y="70379"/>
                    <a:pt x="741179" y="20124"/>
                  </a:cubicBezTo>
                  <a:cubicBezTo>
                    <a:pt x="431771" y="-66367"/>
                    <a:pt x="24851" y="151439"/>
                    <a:pt x="3266" y="373929"/>
                  </a:cubicBezTo>
                  <a:cubicBezTo>
                    <a:pt x="-4138" y="450096"/>
                    <a:pt x="36193" y="518354"/>
                    <a:pt x="147101" y="539538"/>
                  </a:cubicBezTo>
                  <a:cubicBezTo>
                    <a:pt x="171832" y="562302"/>
                    <a:pt x="209012" y="576201"/>
                    <a:pt x="245878" y="588269"/>
                  </a:cubicBezTo>
                  <a:cubicBezTo>
                    <a:pt x="382621" y="637690"/>
                    <a:pt x="524721" y="674123"/>
                    <a:pt x="626017" y="669855"/>
                  </a:cubicBezTo>
                  <a:cubicBezTo>
                    <a:pt x="849248" y="660420"/>
                    <a:pt x="972760" y="525573"/>
                    <a:pt x="938260" y="288777"/>
                  </a:cubicBezTo>
                  <a:lnTo>
                    <a:pt x="938260" y="288777"/>
                  </a:lnTo>
                  <a:close/>
                </a:path>
              </a:pathLst>
            </a:custGeom>
            <a:solidFill>
              <a:srgbClr val="FFFFFF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AE4FE0-1D91-E8D5-5BB7-A7C58443E1C0}"/>
                </a:ext>
              </a:extLst>
            </p:cNvPr>
            <p:cNvSpPr/>
            <p:nvPr/>
          </p:nvSpPr>
          <p:spPr>
            <a:xfrm>
              <a:off x="5371485" y="2607405"/>
              <a:ext cx="1414840" cy="1101304"/>
            </a:xfrm>
            <a:custGeom>
              <a:avLst/>
              <a:gdLst>
                <a:gd name="connsiteX0" fmla="*/ 1323789 w 1414840"/>
                <a:gd name="connsiteY0" fmla="*/ 329043 h 1101304"/>
                <a:gd name="connsiteX1" fmla="*/ 1222020 w 1414840"/>
                <a:gd name="connsiteY1" fmla="*/ 154329 h 1101304"/>
                <a:gd name="connsiteX2" fmla="*/ 754288 w 1414840"/>
                <a:gd name="connsiteY2" fmla="*/ 12219 h 1101304"/>
                <a:gd name="connsiteX3" fmla="*/ 516876 w 1414840"/>
                <a:gd name="connsiteY3" fmla="*/ 15575 h 1101304"/>
                <a:gd name="connsiteX4" fmla="*/ 247329 w 1414840"/>
                <a:gd name="connsiteY4" fmla="*/ 193745 h 1101304"/>
                <a:gd name="connsiteX5" fmla="*/ 187306 w 1414840"/>
                <a:gd name="connsiteY5" fmla="*/ 599638 h 1101304"/>
                <a:gd name="connsiteX6" fmla="*/ 22994 w 1414840"/>
                <a:gd name="connsiteY6" fmla="*/ 749373 h 1101304"/>
                <a:gd name="connsiteX7" fmla="*/ 183999 w 1414840"/>
                <a:gd name="connsiteY7" fmla="*/ 968989 h 1101304"/>
                <a:gd name="connsiteX8" fmla="*/ 193922 w 1414840"/>
                <a:gd name="connsiteY8" fmla="*/ 969834 h 1101304"/>
                <a:gd name="connsiteX9" fmla="*/ 396676 w 1414840"/>
                <a:gd name="connsiteY9" fmla="*/ 1033549 h 1101304"/>
                <a:gd name="connsiteX10" fmla="*/ 579576 w 1414840"/>
                <a:gd name="connsiteY10" fmla="*/ 1091659 h 1101304"/>
                <a:gd name="connsiteX11" fmla="*/ 619907 w 1414840"/>
                <a:gd name="connsiteY11" fmla="*/ 1091517 h 1101304"/>
                <a:gd name="connsiteX12" fmla="*/ 672526 w 1414840"/>
                <a:gd name="connsiteY12" fmla="*/ 960958 h 1101304"/>
                <a:gd name="connsiteX13" fmla="*/ 606519 w 1414840"/>
                <a:gd name="connsiteY13" fmla="*/ 724426 h 1101304"/>
                <a:gd name="connsiteX14" fmla="*/ 583046 w 1414840"/>
                <a:gd name="connsiteY14" fmla="*/ 701147 h 1101304"/>
                <a:gd name="connsiteX15" fmla="*/ 569022 w 1414840"/>
                <a:gd name="connsiteY15" fmla="*/ 691669 h 1101304"/>
                <a:gd name="connsiteX16" fmla="*/ 453076 w 1414840"/>
                <a:gd name="connsiteY16" fmla="*/ 568855 h 1101304"/>
                <a:gd name="connsiteX17" fmla="*/ 448191 w 1414840"/>
                <a:gd name="connsiteY17" fmla="*/ 568427 h 1101304"/>
                <a:gd name="connsiteX18" fmla="*/ 442991 w 1414840"/>
                <a:gd name="connsiteY18" fmla="*/ 576688 h 1101304"/>
                <a:gd name="connsiteX19" fmla="*/ 441103 w 1414840"/>
                <a:gd name="connsiteY19" fmla="*/ 576863 h 1101304"/>
                <a:gd name="connsiteX20" fmla="*/ 426607 w 1414840"/>
                <a:gd name="connsiteY20" fmla="*/ 569777 h 1101304"/>
                <a:gd name="connsiteX21" fmla="*/ 394468 w 1414840"/>
                <a:gd name="connsiteY21" fmla="*/ 569009 h 1101304"/>
                <a:gd name="connsiteX22" fmla="*/ 407861 w 1414840"/>
                <a:gd name="connsiteY22" fmla="*/ 497032 h 1101304"/>
                <a:gd name="connsiteX23" fmla="*/ 447403 w 1414840"/>
                <a:gd name="connsiteY23" fmla="*/ 511250 h 1101304"/>
                <a:gd name="connsiteX24" fmla="*/ 466149 w 1414840"/>
                <a:gd name="connsiteY24" fmla="*/ 523778 h 1101304"/>
                <a:gd name="connsiteX25" fmla="*/ 483480 w 1414840"/>
                <a:gd name="connsiteY25" fmla="*/ 514530 h 1101304"/>
                <a:gd name="connsiteX26" fmla="*/ 409280 w 1414840"/>
                <a:gd name="connsiteY26" fmla="*/ 487993 h 1101304"/>
                <a:gd name="connsiteX27" fmla="*/ 414634 w 1414840"/>
                <a:gd name="connsiteY27" fmla="*/ 443727 h 1101304"/>
                <a:gd name="connsiteX28" fmla="*/ 460007 w 1414840"/>
                <a:gd name="connsiteY28" fmla="*/ 441182 h 1101304"/>
                <a:gd name="connsiteX29" fmla="*/ 524911 w 1414840"/>
                <a:gd name="connsiteY29" fmla="*/ 478745 h 1101304"/>
                <a:gd name="connsiteX30" fmla="*/ 543503 w 1414840"/>
                <a:gd name="connsiteY30" fmla="*/ 471175 h 1101304"/>
                <a:gd name="connsiteX31" fmla="*/ 650469 w 1414840"/>
                <a:gd name="connsiteY31" fmla="*/ 320606 h 1101304"/>
                <a:gd name="connsiteX32" fmla="*/ 935615 w 1414840"/>
                <a:gd name="connsiteY32" fmla="*/ 199241 h 1101304"/>
                <a:gd name="connsiteX33" fmla="*/ 1145143 w 1414840"/>
                <a:gd name="connsiteY33" fmla="*/ 430277 h 1101304"/>
                <a:gd name="connsiteX34" fmla="*/ 987131 w 1414840"/>
                <a:gd name="connsiteY34" fmla="*/ 751863 h 1101304"/>
                <a:gd name="connsiteX35" fmla="*/ 722307 w 1414840"/>
                <a:gd name="connsiteY35" fmla="*/ 721091 h 1101304"/>
                <a:gd name="connsiteX36" fmla="*/ 718369 w 1414840"/>
                <a:gd name="connsiteY36" fmla="*/ 723845 h 1101304"/>
                <a:gd name="connsiteX37" fmla="*/ 969016 w 1414840"/>
                <a:gd name="connsiteY37" fmla="*/ 774078 h 1101304"/>
                <a:gd name="connsiteX38" fmla="*/ 1041639 w 1414840"/>
                <a:gd name="connsiteY38" fmla="*/ 942528 h 1101304"/>
                <a:gd name="connsiteX39" fmla="*/ 1128443 w 1414840"/>
                <a:gd name="connsiteY39" fmla="*/ 994747 h 1101304"/>
                <a:gd name="connsiteX40" fmla="*/ 1109381 w 1414840"/>
                <a:gd name="connsiteY40" fmla="*/ 1051244 h 1101304"/>
                <a:gd name="connsiteX41" fmla="*/ 1106231 w 1414840"/>
                <a:gd name="connsiteY41" fmla="*/ 1068534 h 1101304"/>
                <a:gd name="connsiteX42" fmla="*/ 1190985 w 1414840"/>
                <a:gd name="connsiteY42" fmla="*/ 1101401 h 1101304"/>
                <a:gd name="connsiteX43" fmla="*/ 1340647 w 1414840"/>
                <a:gd name="connsiteY43" fmla="*/ 1028009 h 1101304"/>
                <a:gd name="connsiteX44" fmla="*/ 1327574 w 1414840"/>
                <a:gd name="connsiteY44" fmla="*/ 868336 h 1101304"/>
                <a:gd name="connsiteX45" fmla="*/ 1258097 w 1414840"/>
                <a:gd name="connsiteY45" fmla="*/ 743262 h 1101304"/>
                <a:gd name="connsiteX46" fmla="*/ 1409493 w 1414840"/>
                <a:gd name="connsiteY46" fmla="*/ 599880 h 1101304"/>
                <a:gd name="connsiteX47" fmla="*/ 1406028 w 1414840"/>
                <a:gd name="connsiteY47" fmla="*/ 511305 h 1101304"/>
                <a:gd name="connsiteX48" fmla="*/ 1323789 w 1414840"/>
                <a:gd name="connsiteY48" fmla="*/ 329043 h 11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414840" h="1101304">
                  <a:moveTo>
                    <a:pt x="1323789" y="329043"/>
                  </a:moveTo>
                  <a:cubicBezTo>
                    <a:pt x="1291970" y="270318"/>
                    <a:pt x="1261562" y="210662"/>
                    <a:pt x="1222020" y="154329"/>
                  </a:cubicBezTo>
                  <a:cubicBezTo>
                    <a:pt x="1097566" y="-9141"/>
                    <a:pt x="871181" y="-9141"/>
                    <a:pt x="754288" y="12219"/>
                  </a:cubicBezTo>
                  <a:cubicBezTo>
                    <a:pt x="693634" y="-5981"/>
                    <a:pt x="580049" y="-847"/>
                    <a:pt x="516876" y="15575"/>
                  </a:cubicBezTo>
                  <a:cubicBezTo>
                    <a:pt x="414634" y="42168"/>
                    <a:pt x="289864" y="146748"/>
                    <a:pt x="247329" y="193745"/>
                  </a:cubicBezTo>
                  <a:cubicBezTo>
                    <a:pt x="141148" y="310086"/>
                    <a:pt x="79864" y="473610"/>
                    <a:pt x="187306" y="599638"/>
                  </a:cubicBezTo>
                  <a:cubicBezTo>
                    <a:pt x="127283" y="646701"/>
                    <a:pt x="55133" y="688399"/>
                    <a:pt x="22994" y="749373"/>
                  </a:cubicBezTo>
                  <a:cubicBezTo>
                    <a:pt x="-35767" y="838628"/>
                    <a:pt x="35441" y="960235"/>
                    <a:pt x="183999" y="968989"/>
                  </a:cubicBezTo>
                  <a:cubicBezTo>
                    <a:pt x="187306" y="969307"/>
                    <a:pt x="190614" y="969603"/>
                    <a:pt x="193922" y="969834"/>
                  </a:cubicBezTo>
                  <a:cubicBezTo>
                    <a:pt x="227952" y="1016589"/>
                    <a:pt x="327357" y="1031618"/>
                    <a:pt x="396676" y="1033549"/>
                  </a:cubicBezTo>
                  <a:cubicBezTo>
                    <a:pt x="448191" y="1059714"/>
                    <a:pt x="511207" y="1101960"/>
                    <a:pt x="579576" y="1091659"/>
                  </a:cubicBezTo>
                  <a:cubicBezTo>
                    <a:pt x="590607" y="1096827"/>
                    <a:pt x="608880" y="1095741"/>
                    <a:pt x="619907" y="1091517"/>
                  </a:cubicBezTo>
                  <a:cubicBezTo>
                    <a:pt x="684026" y="1064738"/>
                    <a:pt x="681819" y="1006376"/>
                    <a:pt x="672526" y="960958"/>
                  </a:cubicBezTo>
                  <a:cubicBezTo>
                    <a:pt x="654096" y="882125"/>
                    <a:pt x="663073" y="796195"/>
                    <a:pt x="606519" y="724426"/>
                  </a:cubicBezTo>
                  <a:cubicBezTo>
                    <a:pt x="606361" y="713850"/>
                    <a:pt x="592969" y="707916"/>
                    <a:pt x="583046" y="701147"/>
                  </a:cubicBezTo>
                  <a:cubicBezTo>
                    <a:pt x="578792" y="697692"/>
                    <a:pt x="574065" y="694521"/>
                    <a:pt x="569022" y="691669"/>
                  </a:cubicBezTo>
                  <a:cubicBezTo>
                    <a:pt x="517822" y="657068"/>
                    <a:pt x="482849" y="613329"/>
                    <a:pt x="453076" y="568855"/>
                  </a:cubicBezTo>
                  <a:cubicBezTo>
                    <a:pt x="451972" y="567682"/>
                    <a:pt x="449607" y="567473"/>
                    <a:pt x="448191" y="568427"/>
                  </a:cubicBezTo>
                  <a:cubicBezTo>
                    <a:pt x="444726" y="570940"/>
                    <a:pt x="442518" y="573737"/>
                    <a:pt x="442991" y="576688"/>
                  </a:cubicBezTo>
                  <a:lnTo>
                    <a:pt x="441103" y="576863"/>
                  </a:lnTo>
                  <a:cubicBezTo>
                    <a:pt x="440472" y="571982"/>
                    <a:pt x="433541" y="568614"/>
                    <a:pt x="426607" y="569777"/>
                  </a:cubicBezTo>
                  <a:cubicBezTo>
                    <a:pt x="414634" y="571225"/>
                    <a:pt x="404868" y="571773"/>
                    <a:pt x="394468" y="569009"/>
                  </a:cubicBezTo>
                  <a:cubicBezTo>
                    <a:pt x="399668" y="545093"/>
                    <a:pt x="404080" y="521068"/>
                    <a:pt x="407861" y="497032"/>
                  </a:cubicBezTo>
                  <a:cubicBezTo>
                    <a:pt x="422511" y="499512"/>
                    <a:pt x="436376" y="504196"/>
                    <a:pt x="447403" y="511250"/>
                  </a:cubicBezTo>
                  <a:cubicBezTo>
                    <a:pt x="453861" y="515364"/>
                    <a:pt x="458272" y="520904"/>
                    <a:pt x="466149" y="523778"/>
                  </a:cubicBezTo>
                  <a:cubicBezTo>
                    <a:pt x="474815" y="527333"/>
                    <a:pt x="486157" y="521277"/>
                    <a:pt x="483480" y="514530"/>
                  </a:cubicBezTo>
                  <a:cubicBezTo>
                    <a:pt x="474184" y="495804"/>
                    <a:pt x="435114" y="488059"/>
                    <a:pt x="409280" y="487993"/>
                  </a:cubicBezTo>
                  <a:cubicBezTo>
                    <a:pt x="411484" y="473248"/>
                    <a:pt x="413218" y="458515"/>
                    <a:pt x="414634" y="443727"/>
                  </a:cubicBezTo>
                  <a:cubicBezTo>
                    <a:pt x="429287" y="440622"/>
                    <a:pt x="444884" y="439756"/>
                    <a:pt x="460007" y="441182"/>
                  </a:cubicBezTo>
                  <a:cubicBezTo>
                    <a:pt x="482218" y="453370"/>
                    <a:pt x="503488" y="466008"/>
                    <a:pt x="524911" y="478745"/>
                  </a:cubicBezTo>
                  <a:cubicBezTo>
                    <a:pt x="533892" y="484131"/>
                    <a:pt x="545076" y="478800"/>
                    <a:pt x="543503" y="471175"/>
                  </a:cubicBezTo>
                  <a:cubicBezTo>
                    <a:pt x="531215" y="408743"/>
                    <a:pt x="586038" y="359080"/>
                    <a:pt x="650469" y="320606"/>
                  </a:cubicBezTo>
                  <a:cubicBezTo>
                    <a:pt x="721519" y="278008"/>
                    <a:pt x="851019" y="273050"/>
                    <a:pt x="935615" y="199241"/>
                  </a:cubicBezTo>
                  <a:cubicBezTo>
                    <a:pt x="1125766" y="224847"/>
                    <a:pt x="1144354" y="305874"/>
                    <a:pt x="1145143" y="430277"/>
                  </a:cubicBezTo>
                  <a:cubicBezTo>
                    <a:pt x="1155697" y="545828"/>
                    <a:pt x="1172081" y="698854"/>
                    <a:pt x="987131" y="751863"/>
                  </a:cubicBezTo>
                  <a:cubicBezTo>
                    <a:pt x="898123" y="778806"/>
                    <a:pt x="797769" y="759740"/>
                    <a:pt x="722307" y="721091"/>
                  </a:cubicBezTo>
                  <a:cubicBezTo>
                    <a:pt x="720103" y="720027"/>
                    <a:pt x="716638" y="722232"/>
                    <a:pt x="718369" y="723845"/>
                  </a:cubicBezTo>
                  <a:cubicBezTo>
                    <a:pt x="773981" y="774846"/>
                    <a:pt x="883785" y="790413"/>
                    <a:pt x="969016" y="774078"/>
                  </a:cubicBezTo>
                  <a:cubicBezTo>
                    <a:pt x="938765" y="833811"/>
                    <a:pt x="969485" y="904143"/>
                    <a:pt x="1041639" y="942528"/>
                  </a:cubicBezTo>
                  <a:cubicBezTo>
                    <a:pt x="1071258" y="958786"/>
                    <a:pt x="1107804" y="971918"/>
                    <a:pt x="1128443" y="994747"/>
                  </a:cubicBezTo>
                  <a:cubicBezTo>
                    <a:pt x="1147189" y="1015657"/>
                    <a:pt x="1141520" y="1039166"/>
                    <a:pt x="1109381" y="1051244"/>
                  </a:cubicBezTo>
                  <a:cubicBezTo>
                    <a:pt x="1101347" y="1054305"/>
                    <a:pt x="1098197" y="1064189"/>
                    <a:pt x="1106231" y="1068534"/>
                  </a:cubicBezTo>
                  <a:cubicBezTo>
                    <a:pt x="1124662" y="1080009"/>
                    <a:pt x="1179328" y="1099690"/>
                    <a:pt x="1190985" y="1101401"/>
                  </a:cubicBezTo>
                  <a:cubicBezTo>
                    <a:pt x="1262193" y="1107270"/>
                    <a:pt x="1309928" y="1070903"/>
                    <a:pt x="1340647" y="1028009"/>
                  </a:cubicBezTo>
                  <a:cubicBezTo>
                    <a:pt x="1376566" y="977655"/>
                    <a:pt x="1367270" y="916287"/>
                    <a:pt x="1327574" y="868336"/>
                  </a:cubicBezTo>
                  <a:cubicBezTo>
                    <a:pt x="1295751" y="829862"/>
                    <a:pt x="1233205" y="791949"/>
                    <a:pt x="1258097" y="743262"/>
                  </a:cubicBezTo>
                  <a:cubicBezTo>
                    <a:pt x="1291970" y="687818"/>
                    <a:pt x="1382397" y="658527"/>
                    <a:pt x="1409493" y="599880"/>
                  </a:cubicBezTo>
                  <a:cubicBezTo>
                    <a:pt x="1423355" y="571115"/>
                    <a:pt x="1416424" y="540014"/>
                    <a:pt x="1406028" y="511305"/>
                  </a:cubicBezTo>
                  <a:cubicBezTo>
                    <a:pt x="1383655" y="449640"/>
                    <a:pt x="1354670" y="388820"/>
                    <a:pt x="1323789" y="329043"/>
                  </a:cubicBezTo>
                  <a:close/>
                </a:path>
              </a:pathLst>
            </a:custGeom>
            <a:solidFill>
              <a:srgbClr val="000000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35" descr="Woman with long hair">
            <a:extLst>
              <a:ext uri="{FF2B5EF4-FFF2-40B4-BE49-F238E27FC236}">
                <a16:creationId xmlns:a16="http://schemas.microsoft.com/office/drawing/2014/main" id="{4200F050-4DE5-BFEB-17C5-C7C9C6080A8C}"/>
              </a:ext>
            </a:extLst>
          </p:cNvPr>
          <p:cNvGrpSpPr/>
          <p:nvPr/>
        </p:nvGrpSpPr>
        <p:grpSpPr>
          <a:xfrm>
            <a:off x="6934200" y="7462220"/>
            <a:ext cx="1143000" cy="1101304"/>
            <a:chOff x="5371485" y="2607405"/>
            <a:chExt cx="1414840" cy="110130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45F279F-ECB3-077D-DAA8-84DE31CD1C71}"/>
                </a:ext>
              </a:extLst>
            </p:cNvPr>
            <p:cNvSpPr/>
            <p:nvPr/>
          </p:nvSpPr>
          <p:spPr>
            <a:xfrm>
              <a:off x="5657137" y="2711343"/>
              <a:ext cx="941572" cy="669473"/>
            </a:xfrm>
            <a:custGeom>
              <a:avLst/>
              <a:gdLst>
                <a:gd name="connsiteX0" fmla="*/ 938260 w 941572"/>
                <a:gd name="connsiteY0" fmla="*/ 288777 h 669473"/>
                <a:gd name="connsiteX1" fmla="*/ 741179 w 941572"/>
                <a:gd name="connsiteY1" fmla="*/ 20124 h 669473"/>
                <a:gd name="connsiteX2" fmla="*/ 3266 w 941572"/>
                <a:gd name="connsiteY2" fmla="*/ 373929 h 669473"/>
                <a:gd name="connsiteX3" fmla="*/ 147101 w 941572"/>
                <a:gd name="connsiteY3" fmla="*/ 539538 h 669473"/>
                <a:gd name="connsiteX4" fmla="*/ 245878 w 941572"/>
                <a:gd name="connsiteY4" fmla="*/ 588269 h 669473"/>
                <a:gd name="connsiteX5" fmla="*/ 626017 w 941572"/>
                <a:gd name="connsiteY5" fmla="*/ 669855 h 669473"/>
                <a:gd name="connsiteX6" fmla="*/ 938260 w 941572"/>
                <a:gd name="connsiteY6" fmla="*/ 288777 h 669473"/>
                <a:gd name="connsiteX7" fmla="*/ 938260 w 941572"/>
                <a:gd name="connsiteY7" fmla="*/ 288777 h 66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1572" h="669473">
                  <a:moveTo>
                    <a:pt x="938260" y="288777"/>
                  </a:moveTo>
                  <a:cubicBezTo>
                    <a:pt x="929279" y="186424"/>
                    <a:pt x="881545" y="70379"/>
                    <a:pt x="741179" y="20124"/>
                  </a:cubicBezTo>
                  <a:cubicBezTo>
                    <a:pt x="431771" y="-66367"/>
                    <a:pt x="24851" y="151439"/>
                    <a:pt x="3266" y="373929"/>
                  </a:cubicBezTo>
                  <a:cubicBezTo>
                    <a:pt x="-4138" y="450096"/>
                    <a:pt x="36193" y="518354"/>
                    <a:pt x="147101" y="539538"/>
                  </a:cubicBezTo>
                  <a:cubicBezTo>
                    <a:pt x="171832" y="562302"/>
                    <a:pt x="209012" y="576201"/>
                    <a:pt x="245878" y="588269"/>
                  </a:cubicBezTo>
                  <a:cubicBezTo>
                    <a:pt x="382621" y="637690"/>
                    <a:pt x="524721" y="674123"/>
                    <a:pt x="626017" y="669855"/>
                  </a:cubicBezTo>
                  <a:cubicBezTo>
                    <a:pt x="849248" y="660420"/>
                    <a:pt x="972760" y="525573"/>
                    <a:pt x="938260" y="288777"/>
                  </a:cubicBezTo>
                  <a:lnTo>
                    <a:pt x="938260" y="288777"/>
                  </a:lnTo>
                  <a:close/>
                </a:path>
              </a:pathLst>
            </a:custGeom>
            <a:solidFill>
              <a:srgbClr val="FFFFFF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B3E547C-2AF8-E930-86CE-3B0D259F6C13}"/>
                </a:ext>
              </a:extLst>
            </p:cNvPr>
            <p:cNvSpPr/>
            <p:nvPr/>
          </p:nvSpPr>
          <p:spPr>
            <a:xfrm>
              <a:off x="5371485" y="2607405"/>
              <a:ext cx="1414840" cy="1101304"/>
            </a:xfrm>
            <a:custGeom>
              <a:avLst/>
              <a:gdLst>
                <a:gd name="connsiteX0" fmla="*/ 1323789 w 1414840"/>
                <a:gd name="connsiteY0" fmla="*/ 329043 h 1101304"/>
                <a:gd name="connsiteX1" fmla="*/ 1222020 w 1414840"/>
                <a:gd name="connsiteY1" fmla="*/ 154329 h 1101304"/>
                <a:gd name="connsiteX2" fmla="*/ 754288 w 1414840"/>
                <a:gd name="connsiteY2" fmla="*/ 12219 h 1101304"/>
                <a:gd name="connsiteX3" fmla="*/ 516876 w 1414840"/>
                <a:gd name="connsiteY3" fmla="*/ 15575 h 1101304"/>
                <a:gd name="connsiteX4" fmla="*/ 247329 w 1414840"/>
                <a:gd name="connsiteY4" fmla="*/ 193745 h 1101304"/>
                <a:gd name="connsiteX5" fmla="*/ 187306 w 1414840"/>
                <a:gd name="connsiteY5" fmla="*/ 599638 h 1101304"/>
                <a:gd name="connsiteX6" fmla="*/ 22994 w 1414840"/>
                <a:gd name="connsiteY6" fmla="*/ 749373 h 1101304"/>
                <a:gd name="connsiteX7" fmla="*/ 183999 w 1414840"/>
                <a:gd name="connsiteY7" fmla="*/ 968989 h 1101304"/>
                <a:gd name="connsiteX8" fmla="*/ 193922 w 1414840"/>
                <a:gd name="connsiteY8" fmla="*/ 969834 h 1101304"/>
                <a:gd name="connsiteX9" fmla="*/ 396676 w 1414840"/>
                <a:gd name="connsiteY9" fmla="*/ 1033549 h 1101304"/>
                <a:gd name="connsiteX10" fmla="*/ 579576 w 1414840"/>
                <a:gd name="connsiteY10" fmla="*/ 1091659 h 1101304"/>
                <a:gd name="connsiteX11" fmla="*/ 619907 w 1414840"/>
                <a:gd name="connsiteY11" fmla="*/ 1091517 h 1101304"/>
                <a:gd name="connsiteX12" fmla="*/ 672526 w 1414840"/>
                <a:gd name="connsiteY12" fmla="*/ 960958 h 1101304"/>
                <a:gd name="connsiteX13" fmla="*/ 606519 w 1414840"/>
                <a:gd name="connsiteY13" fmla="*/ 724426 h 1101304"/>
                <a:gd name="connsiteX14" fmla="*/ 583046 w 1414840"/>
                <a:gd name="connsiteY14" fmla="*/ 701147 h 1101304"/>
                <a:gd name="connsiteX15" fmla="*/ 569022 w 1414840"/>
                <a:gd name="connsiteY15" fmla="*/ 691669 h 1101304"/>
                <a:gd name="connsiteX16" fmla="*/ 453076 w 1414840"/>
                <a:gd name="connsiteY16" fmla="*/ 568855 h 1101304"/>
                <a:gd name="connsiteX17" fmla="*/ 448191 w 1414840"/>
                <a:gd name="connsiteY17" fmla="*/ 568427 h 1101304"/>
                <a:gd name="connsiteX18" fmla="*/ 442991 w 1414840"/>
                <a:gd name="connsiteY18" fmla="*/ 576688 h 1101304"/>
                <a:gd name="connsiteX19" fmla="*/ 441103 w 1414840"/>
                <a:gd name="connsiteY19" fmla="*/ 576863 h 1101304"/>
                <a:gd name="connsiteX20" fmla="*/ 426607 w 1414840"/>
                <a:gd name="connsiteY20" fmla="*/ 569777 h 1101304"/>
                <a:gd name="connsiteX21" fmla="*/ 394468 w 1414840"/>
                <a:gd name="connsiteY21" fmla="*/ 569009 h 1101304"/>
                <a:gd name="connsiteX22" fmla="*/ 407861 w 1414840"/>
                <a:gd name="connsiteY22" fmla="*/ 497032 h 1101304"/>
                <a:gd name="connsiteX23" fmla="*/ 447403 w 1414840"/>
                <a:gd name="connsiteY23" fmla="*/ 511250 h 1101304"/>
                <a:gd name="connsiteX24" fmla="*/ 466149 w 1414840"/>
                <a:gd name="connsiteY24" fmla="*/ 523778 h 1101304"/>
                <a:gd name="connsiteX25" fmla="*/ 483480 w 1414840"/>
                <a:gd name="connsiteY25" fmla="*/ 514530 h 1101304"/>
                <a:gd name="connsiteX26" fmla="*/ 409280 w 1414840"/>
                <a:gd name="connsiteY26" fmla="*/ 487993 h 1101304"/>
                <a:gd name="connsiteX27" fmla="*/ 414634 w 1414840"/>
                <a:gd name="connsiteY27" fmla="*/ 443727 h 1101304"/>
                <a:gd name="connsiteX28" fmla="*/ 460007 w 1414840"/>
                <a:gd name="connsiteY28" fmla="*/ 441182 h 1101304"/>
                <a:gd name="connsiteX29" fmla="*/ 524911 w 1414840"/>
                <a:gd name="connsiteY29" fmla="*/ 478745 h 1101304"/>
                <a:gd name="connsiteX30" fmla="*/ 543503 w 1414840"/>
                <a:gd name="connsiteY30" fmla="*/ 471175 h 1101304"/>
                <a:gd name="connsiteX31" fmla="*/ 650469 w 1414840"/>
                <a:gd name="connsiteY31" fmla="*/ 320606 h 1101304"/>
                <a:gd name="connsiteX32" fmla="*/ 935615 w 1414840"/>
                <a:gd name="connsiteY32" fmla="*/ 199241 h 1101304"/>
                <a:gd name="connsiteX33" fmla="*/ 1145143 w 1414840"/>
                <a:gd name="connsiteY33" fmla="*/ 430277 h 1101304"/>
                <a:gd name="connsiteX34" fmla="*/ 987131 w 1414840"/>
                <a:gd name="connsiteY34" fmla="*/ 751863 h 1101304"/>
                <a:gd name="connsiteX35" fmla="*/ 722307 w 1414840"/>
                <a:gd name="connsiteY35" fmla="*/ 721091 h 1101304"/>
                <a:gd name="connsiteX36" fmla="*/ 718369 w 1414840"/>
                <a:gd name="connsiteY36" fmla="*/ 723845 h 1101304"/>
                <a:gd name="connsiteX37" fmla="*/ 969016 w 1414840"/>
                <a:gd name="connsiteY37" fmla="*/ 774078 h 1101304"/>
                <a:gd name="connsiteX38" fmla="*/ 1041639 w 1414840"/>
                <a:gd name="connsiteY38" fmla="*/ 942528 h 1101304"/>
                <a:gd name="connsiteX39" fmla="*/ 1128443 w 1414840"/>
                <a:gd name="connsiteY39" fmla="*/ 994747 h 1101304"/>
                <a:gd name="connsiteX40" fmla="*/ 1109381 w 1414840"/>
                <a:gd name="connsiteY40" fmla="*/ 1051244 h 1101304"/>
                <a:gd name="connsiteX41" fmla="*/ 1106231 w 1414840"/>
                <a:gd name="connsiteY41" fmla="*/ 1068534 h 1101304"/>
                <a:gd name="connsiteX42" fmla="*/ 1190985 w 1414840"/>
                <a:gd name="connsiteY42" fmla="*/ 1101401 h 1101304"/>
                <a:gd name="connsiteX43" fmla="*/ 1340647 w 1414840"/>
                <a:gd name="connsiteY43" fmla="*/ 1028009 h 1101304"/>
                <a:gd name="connsiteX44" fmla="*/ 1327574 w 1414840"/>
                <a:gd name="connsiteY44" fmla="*/ 868336 h 1101304"/>
                <a:gd name="connsiteX45" fmla="*/ 1258097 w 1414840"/>
                <a:gd name="connsiteY45" fmla="*/ 743262 h 1101304"/>
                <a:gd name="connsiteX46" fmla="*/ 1409493 w 1414840"/>
                <a:gd name="connsiteY46" fmla="*/ 599880 h 1101304"/>
                <a:gd name="connsiteX47" fmla="*/ 1406028 w 1414840"/>
                <a:gd name="connsiteY47" fmla="*/ 511305 h 1101304"/>
                <a:gd name="connsiteX48" fmla="*/ 1323789 w 1414840"/>
                <a:gd name="connsiteY48" fmla="*/ 329043 h 11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414840" h="1101304">
                  <a:moveTo>
                    <a:pt x="1323789" y="329043"/>
                  </a:moveTo>
                  <a:cubicBezTo>
                    <a:pt x="1291970" y="270318"/>
                    <a:pt x="1261562" y="210662"/>
                    <a:pt x="1222020" y="154329"/>
                  </a:cubicBezTo>
                  <a:cubicBezTo>
                    <a:pt x="1097566" y="-9141"/>
                    <a:pt x="871181" y="-9141"/>
                    <a:pt x="754288" y="12219"/>
                  </a:cubicBezTo>
                  <a:cubicBezTo>
                    <a:pt x="693634" y="-5981"/>
                    <a:pt x="580049" y="-847"/>
                    <a:pt x="516876" y="15575"/>
                  </a:cubicBezTo>
                  <a:cubicBezTo>
                    <a:pt x="414634" y="42168"/>
                    <a:pt x="289864" y="146748"/>
                    <a:pt x="247329" y="193745"/>
                  </a:cubicBezTo>
                  <a:cubicBezTo>
                    <a:pt x="141148" y="310086"/>
                    <a:pt x="79864" y="473610"/>
                    <a:pt x="187306" y="599638"/>
                  </a:cubicBezTo>
                  <a:cubicBezTo>
                    <a:pt x="127283" y="646701"/>
                    <a:pt x="55133" y="688399"/>
                    <a:pt x="22994" y="749373"/>
                  </a:cubicBezTo>
                  <a:cubicBezTo>
                    <a:pt x="-35767" y="838628"/>
                    <a:pt x="35441" y="960235"/>
                    <a:pt x="183999" y="968989"/>
                  </a:cubicBezTo>
                  <a:cubicBezTo>
                    <a:pt x="187306" y="969307"/>
                    <a:pt x="190614" y="969603"/>
                    <a:pt x="193922" y="969834"/>
                  </a:cubicBezTo>
                  <a:cubicBezTo>
                    <a:pt x="227952" y="1016589"/>
                    <a:pt x="327357" y="1031618"/>
                    <a:pt x="396676" y="1033549"/>
                  </a:cubicBezTo>
                  <a:cubicBezTo>
                    <a:pt x="448191" y="1059714"/>
                    <a:pt x="511207" y="1101960"/>
                    <a:pt x="579576" y="1091659"/>
                  </a:cubicBezTo>
                  <a:cubicBezTo>
                    <a:pt x="590607" y="1096827"/>
                    <a:pt x="608880" y="1095741"/>
                    <a:pt x="619907" y="1091517"/>
                  </a:cubicBezTo>
                  <a:cubicBezTo>
                    <a:pt x="684026" y="1064738"/>
                    <a:pt x="681819" y="1006376"/>
                    <a:pt x="672526" y="960958"/>
                  </a:cubicBezTo>
                  <a:cubicBezTo>
                    <a:pt x="654096" y="882125"/>
                    <a:pt x="663073" y="796195"/>
                    <a:pt x="606519" y="724426"/>
                  </a:cubicBezTo>
                  <a:cubicBezTo>
                    <a:pt x="606361" y="713850"/>
                    <a:pt x="592969" y="707916"/>
                    <a:pt x="583046" y="701147"/>
                  </a:cubicBezTo>
                  <a:cubicBezTo>
                    <a:pt x="578792" y="697692"/>
                    <a:pt x="574065" y="694521"/>
                    <a:pt x="569022" y="691669"/>
                  </a:cubicBezTo>
                  <a:cubicBezTo>
                    <a:pt x="517822" y="657068"/>
                    <a:pt x="482849" y="613329"/>
                    <a:pt x="453076" y="568855"/>
                  </a:cubicBezTo>
                  <a:cubicBezTo>
                    <a:pt x="451972" y="567682"/>
                    <a:pt x="449607" y="567473"/>
                    <a:pt x="448191" y="568427"/>
                  </a:cubicBezTo>
                  <a:cubicBezTo>
                    <a:pt x="444726" y="570940"/>
                    <a:pt x="442518" y="573737"/>
                    <a:pt x="442991" y="576688"/>
                  </a:cubicBezTo>
                  <a:lnTo>
                    <a:pt x="441103" y="576863"/>
                  </a:lnTo>
                  <a:cubicBezTo>
                    <a:pt x="440472" y="571982"/>
                    <a:pt x="433541" y="568614"/>
                    <a:pt x="426607" y="569777"/>
                  </a:cubicBezTo>
                  <a:cubicBezTo>
                    <a:pt x="414634" y="571225"/>
                    <a:pt x="404868" y="571773"/>
                    <a:pt x="394468" y="569009"/>
                  </a:cubicBezTo>
                  <a:cubicBezTo>
                    <a:pt x="399668" y="545093"/>
                    <a:pt x="404080" y="521068"/>
                    <a:pt x="407861" y="497032"/>
                  </a:cubicBezTo>
                  <a:cubicBezTo>
                    <a:pt x="422511" y="499512"/>
                    <a:pt x="436376" y="504196"/>
                    <a:pt x="447403" y="511250"/>
                  </a:cubicBezTo>
                  <a:cubicBezTo>
                    <a:pt x="453861" y="515364"/>
                    <a:pt x="458272" y="520904"/>
                    <a:pt x="466149" y="523778"/>
                  </a:cubicBezTo>
                  <a:cubicBezTo>
                    <a:pt x="474815" y="527333"/>
                    <a:pt x="486157" y="521277"/>
                    <a:pt x="483480" y="514530"/>
                  </a:cubicBezTo>
                  <a:cubicBezTo>
                    <a:pt x="474184" y="495804"/>
                    <a:pt x="435114" y="488059"/>
                    <a:pt x="409280" y="487993"/>
                  </a:cubicBezTo>
                  <a:cubicBezTo>
                    <a:pt x="411484" y="473248"/>
                    <a:pt x="413218" y="458515"/>
                    <a:pt x="414634" y="443727"/>
                  </a:cubicBezTo>
                  <a:cubicBezTo>
                    <a:pt x="429287" y="440622"/>
                    <a:pt x="444884" y="439756"/>
                    <a:pt x="460007" y="441182"/>
                  </a:cubicBezTo>
                  <a:cubicBezTo>
                    <a:pt x="482218" y="453370"/>
                    <a:pt x="503488" y="466008"/>
                    <a:pt x="524911" y="478745"/>
                  </a:cubicBezTo>
                  <a:cubicBezTo>
                    <a:pt x="533892" y="484131"/>
                    <a:pt x="545076" y="478800"/>
                    <a:pt x="543503" y="471175"/>
                  </a:cubicBezTo>
                  <a:cubicBezTo>
                    <a:pt x="531215" y="408743"/>
                    <a:pt x="586038" y="359080"/>
                    <a:pt x="650469" y="320606"/>
                  </a:cubicBezTo>
                  <a:cubicBezTo>
                    <a:pt x="721519" y="278008"/>
                    <a:pt x="851019" y="273050"/>
                    <a:pt x="935615" y="199241"/>
                  </a:cubicBezTo>
                  <a:cubicBezTo>
                    <a:pt x="1125766" y="224847"/>
                    <a:pt x="1144354" y="305874"/>
                    <a:pt x="1145143" y="430277"/>
                  </a:cubicBezTo>
                  <a:cubicBezTo>
                    <a:pt x="1155697" y="545828"/>
                    <a:pt x="1172081" y="698854"/>
                    <a:pt x="987131" y="751863"/>
                  </a:cubicBezTo>
                  <a:cubicBezTo>
                    <a:pt x="898123" y="778806"/>
                    <a:pt x="797769" y="759740"/>
                    <a:pt x="722307" y="721091"/>
                  </a:cubicBezTo>
                  <a:cubicBezTo>
                    <a:pt x="720103" y="720027"/>
                    <a:pt x="716638" y="722232"/>
                    <a:pt x="718369" y="723845"/>
                  </a:cubicBezTo>
                  <a:cubicBezTo>
                    <a:pt x="773981" y="774846"/>
                    <a:pt x="883785" y="790413"/>
                    <a:pt x="969016" y="774078"/>
                  </a:cubicBezTo>
                  <a:cubicBezTo>
                    <a:pt x="938765" y="833811"/>
                    <a:pt x="969485" y="904143"/>
                    <a:pt x="1041639" y="942528"/>
                  </a:cubicBezTo>
                  <a:cubicBezTo>
                    <a:pt x="1071258" y="958786"/>
                    <a:pt x="1107804" y="971918"/>
                    <a:pt x="1128443" y="994747"/>
                  </a:cubicBezTo>
                  <a:cubicBezTo>
                    <a:pt x="1147189" y="1015657"/>
                    <a:pt x="1141520" y="1039166"/>
                    <a:pt x="1109381" y="1051244"/>
                  </a:cubicBezTo>
                  <a:cubicBezTo>
                    <a:pt x="1101347" y="1054305"/>
                    <a:pt x="1098197" y="1064189"/>
                    <a:pt x="1106231" y="1068534"/>
                  </a:cubicBezTo>
                  <a:cubicBezTo>
                    <a:pt x="1124662" y="1080009"/>
                    <a:pt x="1179328" y="1099690"/>
                    <a:pt x="1190985" y="1101401"/>
                  </a:cubicBezTo>
                  <a:cubicBezTo>
                    <a:pt x="1262193" y="1107270"/>
                    <a:pt x="1309928" y="1070903"/>
                    <a:pt x="1340647" y="1028009"/>
                  </a:cubicBezTo>
                  <a:cubicBezTo>
                    <a:pt x="1376566" y="977655"/>
                    <a:pt x="1367270" y="916287"/>
                    <a:pt x="1327574" y="868336"/>
                  </a:cubicBezTo>
                  <a:cubicBezTo>
                    <a:pt x="1295751" y="829862"/>
                    <a:pt x="1233205" y="791949"/>
                    <a:pt x="1258097" y="743262"/>
                  </a:cubicBezTo>
                  <a:cubicBezTo>
                    <a:pt x="1291970" y="687818"/>
                    <a:pt x="1382397" y="658527"/>
                    <a:pt x="1409493" y="599880"/>
                  </a:cubicBezTo>
                  <a:cubicBezTo>
                    <a:pt x="1423355" y="571115"/>
                    <a:pt x="1416424" y="540014"/>
                    <a:pt x="1406028" y="511305"/>
                  </a:cubicBezTo>
                  <a:cubicBezTo>
                    <a:pt x="1383655" y="449640"/>
                    <a:pt x="1354670" y="388820"/>
                    <a:pt x="1323789" y="329043"/>
                  </a:cubicBezTo>
                  <a:close/>
                </a:path>
              </a:pathLst>
            </a:custGeom>
            <a:solidFill>
              <a:srgbClr val="000000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35" descr="Woman with long hair">
            <a:extLst>
              <a:ext uri="{FF2B5EF4-FFF2-40B4-BE49-F238E27FC236}">
                <a16:creationId xmlns:a16="http://schemas.microsoft.com/office/drawing/2014/main" id="{F5BB6572-689A-3519-EA3C-AB494282D67E}"/>
              </a:ext>
            </a:extLst>
          </p:cNvPr>
          <p:cNvGrpSpPr/>
          <p:nvPr/>
        </p:nvGrpSpPr>
        <p:grpSpPr>
          <a:xfrm>
            <a:off x="3947829" y="7455371"/>
            <a:ext cx="1143000" cy="1101304"/>
            <a:chOff x="5371485" y="2607405"/>
            <a:chExt cx="1414840" cy="1101304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9A40AED-76D5-2A38-E84A-8FEB7D2AD79E}"/>
                </a:ext>
              </a:extLst>
            </p:cNvPr>
            <p:cNvSpPr/>
            <p:nvPr/>
          </p:nvSpPr>
          <p:spPr>
            <a:xfrm>
              <a:off x="5657137" y="2711343"/>
              <a:ext cx="941572" cy="669473"/>
            </a:xfrm>
            <a:custGeom>
              <a:avLst/>
              <a:gdLst>
                <a:gd name="connsiteX0" fmla="*/ 938260 w 941572"/>
                <a:gd name="connsiteY0" fmla="*/ 288777 h 669473"/>
                <a:gd name="connsiteX1" fmla="*/ 741179 w 941572"/>
                <a:gd name="connsiteY1" fmla="*/ 20124 h 669473"/>
                <a:gd name="connsiteX2" fmla="*/ 3266 w 941572"/>
                <a:gd name="connsiteY2" fmla="*/ 373929 h 669473"/>
                <a:gd name="connsiteX3" fmla="*/ 147101 w 941572"/>
                <a:gd name="connsiteY3" fmla="*/ 539538 h 669473"/>
                <a:gd name="connsiteX4" fmla="*/ 245878 w 941572"/>
                <a:gd name="connsiteY4" fmla="*/ 588269 h 669473"/>
                <a:gd name="connsiteX5" fmla="*/ 626017 w 941572"/>
                <a:gd name="connsiteY5" fmla="*/ 669855 h 669473"/>
                <a:gd name="connsiteX6" fmla="*/ 938260 w 941572"/>
                <a:gd name="connsiteY6" fmla="*/ 288777 h 669473"/>
                <a:gd name="connsiteX7" fmla="*/ 938260 w 941572"/>
                <a:gd name="connsiteY7" fmla="*/ 288777 h 66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1572" h="669473">
                  <a:moveTo>
                    <a:pt x="938260" y="288777"/>
                  </a:moveTo>
                  <a:cubicBezTo>
                    <a:pt x="929279" y="186424"/>
                    <a:pt x="881545" y="70379"/>
                    <a:pt x="741179" y="20124"/>
                  </a:cubicBezTo>
                  <a:cubicBezTo>
                    <a:pt x="431771" y="-66367"/>
                    <a:pt x="24851" y="151439"/>
                    <a:pt x="3266" y="373929"/>
                  </a:cubicBezTo>
                  <a:cubicBezTo>
                    <a:pt x="-4138" y="450096"/>
                    <a:pt x="36193" y="518354"/>
                    <a:pt x="147101" y="539538"/>
                  </a:cubicBezTo>
                  <a:cubicBezTo>
                    <a:pt x="171832" y="562302"/>
                    <a:pt x="209012" y="576201"/>
                    <a:pt x="245878" y="588269"/>
                  </a:cubicBezTo>
                  <a:cubicBezTo>
                    <a:pt x="382621" y="637690"/>
                    <a:pt x="524721" y="674123"/>
                    <a:pt x="626017" y="669855"/>
                  </a:cubicBezTo>
                  <a:cubicBezTo>
                    <a:pt x="849248" y="660420"/>
                    <a:pt x="972760" y="525573"/>
                    <a:pt x="938260" y="288777"/>
                  </a:cubicBezTo>
                  <a:lnTo>
                    <a:pt x="938260" y="288777"/>
                  </a:lnTo>
                  <a:close/>
                </a:path>
              </a:pathLst>
            </a:custGeom>
            <a:solidFill>
              <a:srgbClr val="FFFFFF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EDA20BE-8296-438A-78ED-813663263E9E}"/>
                </a:ext>
              </a:extLst>
            </p:cNvPr>
            <p:cNvSpPr/>
            <p:nvPr/>
          </p:nvSpPr>
          <p:spPr>
            <a:xfrm>
              <a:off x="5371485" y="2607405"/>
              <a:ext cx="1414840" cy="1101304"/>
            </a:xfrm>
            <a:custGeom>
              <a:avLst/>
              <a:gdLst>
                <a:gd name="connsiteX0" fmla="*/ 1323789 w 1414840"/>
                <a:gd name="connsiteY0" fmla="*/ 329043 h 1101304"/>
                <a:gd name="connsiteX1" fmla="*/ 1222020 w 1414840"/>
                <a:gd name="connsiteY1" fmla="*/ 154329 h 1101304"/>
                <a:gd name="connsiteX2" fmla="*/ 754288 w 1414840"/>
                <a:gd name="connsiteY2" fmla="*/ 12219 h 1101304"/>
                <a:gd name="connsiteX3" fmla="*/ 516876 w 1414840"/>
                <a:gd name="connsiteY3" fmla="*/ 15575 h 1101304"/>
                <a:gd name="connsiteX4" fmla="*/ 247329 w 1414840"/>
                <a:gd name="connsiteY4" fmla="*/ 193745 h 1101304"/>
                <a:gd name="connsiteX5" fmla="*/ 187306 w 1414840"/>
                <a:gd name="connsiteY5" fmla="*/ 599638 h 1101304"/>
                <a:gd name="connsiteX6" fmla="*/ 22994 w 1414840"/>
                <a:gd name="connsiteY6" fmla="*/ 749373 h 1101304"/>
                <a:gd name="connsiteX7" fmla="*/ 183999 w 1414840"/>
                <a:gd name="connsiteY7" fmla="*/ 968989 h 1101304"/>
                <a:gd name="connsiteX8" fmla="*/ 193922 w 1414840"/>
                <a:gd name="connsiteY8" fmla="*/ 969834 h 1101304"/>
                <a:gd name="connsiteX9" fmla="*/ 396676 w 1414840"/>
                <a:gd name="connsiteY9" fmla="*/ 1033549 h 1101304"/>
                <a:gd name="connsiteX10" fmla="*/ 579576 w 1414840"/>
                <a:gd name="connsiteY10" fmla="*/ 1091659 h 1101304"/>
                <a:gd name="connsiteX11" fmla="*/ 619907 w 1414840"/>
                <a:gd name="connsiteY11" fmla="*/ 1091517 h 1101304"/>
                <a:gd name="connsiteX12" fmla="*/ 672526 w 1414840"/>
                <a:gd name="connsiteY12" fmla="*/ 960958 h 1101304"/>
                <a:gd name="connsiteX13" fmla="*/ 606519 w 1414840"/>
                <a:gd name="connsiteY13" fmla="*/ 724426 h 1101304"/>
                <a:gd name="connsiteX14" fmla="*/ 583046 w 1414840"/>
                <a:gd name="connsiteY14" fmla="*/ 701147 h 1101304"/>
                <a:gd name="connsiteX15" fmla="*/ 569022 w 1414840"/>
                <a:gd name="connsiteY15" fmla="*/ 691669 h 1101304"/>
                <a:gd name="connsiteX16" fmla="*/ 453076 w 1414840"/>
                <a:gd name="connsiteY16" fmla="*/ 568855 h 1101304"/>
                <a:gd name="connsiteX17" fmla="*/ 448191 w 1414840"/>
                <a:gd name="connsiteY17" fmla="*/ 568427 h 1101304"/>
                <a:gd name="connsiteX18" fmla="*/ 442991 w 1414840"/>
                <a:gd name="connsiteY18" fmla="*/ 576688 h 1101304"/>
                <a:gd name="connsiteX19" fmla="*/ 441103 w 1414840"/>
                <a:gd name="connsiteY19" fmla="*/ 576863 h 1101304"/>
                <a:gd name="connsiteX20" fmla="*/ 426607 w 1414840"/>
                <a:gd name="connsiteY20" fmla="*/ 569777 h 1101304"/>
                <a:gd name="connsiteX21" fmla="*/ 394468 w 1414840"/>
                <a:gd name="connsiteY21" fmla="*/ 569009 h 1101304"/>
                <a:gd name="connsiteX22" fmla="*/ 407861 w 1414840"/>
                <a:gd name="connsiteY22" fmla="*/ 497032 h 1101304"/>
                <a:gd name="connsiteX23" fmla="*/ 447403 w 1414840"/>
                <a:gd name="connsiteY23" fmla="*/ 511250 h 1101304"/>
                <a:gd name="connsiteX24" fmla="*/ 466149 w 1414840"/>
                <a:gd name="connsiteY24" fmla="*/ 523778 h 1101304"/>
                <a:gd name="connsiteX25" fmla="*/ 483480 w 1414840"/>
                <a:gd name="connsiteY25" fmla="*/ 514530 h 1101304"/>
                <a:gd name="connsiteX26" fmla="*/ 409280 w 1414840"/>
                <a:gd name="connsiteY26" fmla="*/ 487993 h 1101304"/>
                <a:gd name="connsiteX27" fmla="*/ 414634 w 1414840"/>
                <a:gd name="connsiteY27" fmla="*/ 443727 h 1101304"/>
                <a:gd name="connsiteX28" fmla="*/ 460007 w 1414840"/>
                <a:gd name="connsiteY28" fmla="*/ 441182 h 1101304"/>
                <a:gd name="connsiteX29" fmla="*/ 524911 w 1414840"/>
                <a:gd name="connsiteY29" fmla="*/ 478745 h 1101304"/>
                <a:gd name="connsiteX30" fmla="*/ 543503 w 1414840"/>
                <a:gd name="connsiteY30" fmla="*/ 471175 h 1101304"/>
                <a:gd name="connsiteX31" fmla="*/ 650469 w 1414840"/>
                <a:gd name="connsiteY31" fmla="*/ 320606 h 1101304"/>
                <a:gd name="connsiteX32" fmla="*/ 935615 w 1414840"/>
                <a:gd name="connsiteY32" fmla="*/ 199241 h 1101304"/>
                <a:gd name="connsiteX33" fmla="*/ 1145143 w 1414840"/>
                <a:gd name="connsiteY33" fmla="*/ 430277 h 1101304"/>
                <a:gd name="connsiteX34" fmla="*/ 987131 w 1414840"/>
                <a:gd name="connsiteY34" fmla="*/ 751863 h 1101304"/>
                <a:gd name="connsiteX35" fmla="*/ 722307 w 1414840"/>
                <a:gd name="connsiteY35" fmla="*/ 721091 h 1101304"/>
                <a:gd name="connsiteX36" fmla="*/ 718369 w 1414840"/>
                <a:gd name="connsiteY36" fmla="*/ 723845 h 1101304"/>
                <a:gd name="connsiteX37" fmla="*/ 969016 w 1414840"/>
                <a:gd name="connsiteY37" fmla="*/ 774078 h 1101304"/>
                <a:gd name="connsiteX38" fmla="*/ 1041639 w 1414840"/>
                <a:gd name="connsiteY38" fmla="*/ 942528 h 1101304"/>
                <a:gd name="connsiteX39" fmla="*/ 1128443 w 1414840"/>
                <a:gd name="connsiteY39" fmla="*/ 994747 h 1101304"/>
                <a:gd name="connsiteX40" fmla="*/ 1109381 w 1414840"/>
                <a:gd name="connsiteY40" fmla="*/ 1051244 h 1101304"/>
                <a:gd name="connsiteX41" fmla="*/ 1106231 w 1414840"/>
                <a:gd name="connsiteY41" fmla="*/ 1068534 h 1101304"/>
                <a:gd name="connsiteX42" fmla="*/ 1190985 w 1414840"/>
                <a:gd name="connsiteY42" fmla="*/ 1101401 h 1101304"/>
                <a:gd name="connsiteX43" fmla="*/ 1340647 w 1414840"/>
                <a:gd name="connsiteY43" fmla="*/ 1028009 h 1101304"/>
                <a:gd name="connsiteX44" fmla="*/ 1327574 w 1414840"/>
                <a:gd name="connsiteY44" fmla="*/ 868336 h 1101304"/>
                <a:gd name="connsiteX45" fmla="*/ 1258097 w 1414840"/>
                <a:gd name="connsiteY45" fmla="*/ 743262 h 1101304"/>
                <a:gd name="connsiteX46" fmla="*/ 1409493 w 1414840"/>
                <a:gd name="connsiteY46" fmla="*/ 599880 h 1101304"/>
                <a:gd name="connsiteX47" fmla="*/ 1406028 w 1414840"/>
                <a:gd name="connsiteY47" fmla="*/ 511305 h 1101304"/>
                <a:gd name="connsiteX48" fmla="*/ 1323789 w 1414840"/>
                <a:gd name="connsiteY48" fmla="*/ 329043 h 110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414840" h="1101304">
                  <a:moveTo>
                    <a:pt x="1323789" y="329043"/>
                  </a:moveTo>
                  <a:cubicBezTo>
                    <a:pt x="1291970" y="270318"/>
                    <a:pt x="1261562" y="210662"/>
                    <a:pt x="1222020" y="154329"/>
                  </a:cubicBezTo>
                  <a:cubicBezTo>
                    <a:pt x="1097566" y="-9141"/>
                    <a:pt x="871181" y="-9141"/>
                    <a:pt x="754288" y="12219"/>
                  </a:cubicBezTo>
                  <a:cubicBezTo>
                    <a:pt x="693634" y="-5981"/>
                    <a:pt x="580049" y="-847"/>
                    <a:pt x="516876" y="15575"/>
                  </a:cubicBezTo>
                  <a:cubicBezTo>
                    <a:pt x="414634" y="42168"/>
                    <a:pt x="289864" y="146748"/>
                    <a:pt x="247329" y="193745"/>
                  </a:cubicBezTo>
                  <a:cubicBezTo>
                    <a:pt x="141148" y="310086"/>
                    <a:pt x="79864" y="473610"/>
                    <a:pt x="187306" y="599638"/>
                  </a:cubicBezTo>
                  <a:cubicBezTo>
                    <a:pt x="127283" y="646701"/>
                    <a:pt x="55133" y="688399"/>
                    <a:pt x="22994" y="749373"/>
                  </a:cubicBezTo>
                  <a:cubicBezTo>
                    <a:pt x="-35767" y="838628"/>
                    <a:pt x="35441" y="960235"/>
                    <a:pt x="183999" y="968989"/>
                  </a:cubicBezTo>
                  <a:cubicBezTo>
                    <a:pt x="187306" y="969307"/>
                    <a:pt x="190614" y="969603"/>
                    <a:pt x="193922" y="969834"/>
                  </a:cubicBezTo>
                  <a:cubicBezTo>
                    <a:pt x="227952" y="1016589"/>
                    <a:pt x="327357" y="1031618"/>
                    <a:pt x="396676" y="1033549"/>
                  </a:cubicBezTo>
                  <a:cubicBezTo>
                    <a:pt x="448191" y="1059714"/>
                    <a:pt x="511207" y="1101960"/>
                    <a:pt x="579576" y="1091659"/>
                  </a:cubicBezTo>
                  <a:cubicBezTo>
                    <a:pt x="590607" y="1096827"/>
                    <a:pt x="608880" y="1095741"/>
                    <a:pt x="619907" y="1091517"/>
                  </a:cubicBezTo>
                  <a:cubicBezTo>
                    <a:pt x="684026" y="1064738"/>
                    <a:pt x="681819" y="1006376"/>
                    <a:pt x="672526" y="960958"/>
                  </a:cubicBezTo>
                  <a:cubicBezTo>
                    <a:pt x="654096" y="882125"/>
                    <a:pt x="663073" y="796195"/>
                    <a:pt x="606519" y="724426"/>
                  </a:cubicBezTo>
                  <a:cubicBezTo>
                    <a:pt x="606361" y="713850"/>
                    <a:pt x="592969" y="707916"/>
                    <a:pt x="583046" y="701147"/>
                  </a:cubicBezTo>
                  <a:cubicBezTo>
                    <a:pt x="578792" y="697692"/>
                    <a:pt x="574065" y="694521"/>
                    <a:pt x="569022" y="691669"/>
                  </a:cubicBezTo>
                  <a:cubicBezTo>
                    <a:pt x="517822" y="657068"/>
                    <a:pt x="482849" y="613329"/>
                    <a:pt x="453076" y="568855"/>
                  </a:cubicBezTo>
                  <a:cubicBezTo>
                    <a:pt x="451972" y="567682"/>
                    <a:pt x="449607" y="567473"/>
                    <a:pt x="448191" y="568427"/>
                  </a:cubicBezTo>
                  <a:cubicBezTo>
                    <a:pt x="444726" y="570940"/>
                    <a:pt x="442518" y="573737"/>
                    <a:pt x="442991" y="576688"/>
                  </a:cubicBezTo>
                  <a:lnTo>
                    <a:pt x="441103" y="576863"/>
                  </a:lnTo>
                  <a:cubicBezTo>
                    <a:pt x="440472" y="571982"/>
                    <a:pt x="433541" y="568614"/>
                    <a:pt x="426607" y="569777"/>
                  </a:cubicBezTo>
                  <a:cubicBezTo>
                    <a:pt x="414634" y="571225"/>
                    <a:pt x="404868" y="571773"/>
                    <a:pt x="394468" y="569009"/>
                  </a:cubicBezTo>
                  <a:cubicBezTo>
                    <a:pt x="399668" y="545093"/>
                    <a:pt x="404080" y="521068"/>
                    <a:pt x="407861" y="497032"/>
                  </a:cubicBezTo>
                  <a:cubicBezTo>
                    <a:pt x="422511" y="499512"/>
                    <a:pt x="436376" y="504196"/>
                    <a:pt x="447403" y="511250"/>
                  </a:cubicBezTo>
                  <a:cubicBezTo>
                    <a:pt x="453861" y="515364"/>
                    <a:pt x="458272" y="520904"/>
                    <a:pt x="466149" y="523778"/>
                  </a:cubicBezTo>
                  <a:cubicBezTo>
                    <a:pt x="474815" y="527333"/>
                    <a:pt x="486157" y="521277"/>
                    <a:pt x="483480" y="514530"/>
                  </a:cubicBezTo>
                  <a:cubicBezTo>
                    <a:pt x="474184" y="495804"/>
                    <a:pt x="435114" y="488059"/>
                    <a:pt x="409280" y="487993"/>
                  </a:cubicBezTo>
                  <a:cubicBezTo>
                    <a:pt x="411484" y="473248"/>
                    <a:pt x="413218" y="458515"/>
                    <a:pt x="414634" y="443727"/>
                  </a:cubicBezTo>
                  <a:cubicBezTo>
                    <a:pt x="429287" y="440622"/>
                    <a:pt x="444884" y="439756"/>
                    <a:pt x="460007" y="441182"/>
                  </a:cubicBezTo>
                  <a:cubicBezTo>
                    <a:pt x="482218" y="453370"/>
                    <a:pt x="503488" y="466008"/>
                    <a:pt x="524911" y="478745"/>
                  </a:cubicBezTo>
                  <a:cubicBezTo>
                    <a:pt x="533892" y="484131"/>
                    <a:pt x="545076" y="478800"/>
                    <a:pt x="543503" y="471175"/>
                  </a:cubicBezTo>
                  <a:cubicBezTo>
                    <a:pt x="531215" y="408743"/>
                    <a:pt x="586038" y="359080"/>
                    <a:pt x="650469" y="320606"/>
                  </a:cubicBezTo>
                  <a:cubicBezTo>
                    <a:pt x="721519" y="278008"/>
                    <a:pt x="851019" y="273050"/>
                    <a:pt x="935615" y="199241"/>
                  </a:cubicBezTo>
                  <a:cubicBezTo>
                    <a:pt x="1125766" y="224847"/>
                    <a:pt x="1144354" y="305874"/>
                    <a:pt x="1145143" y="430277"/>
                  </a:cubicBezTo>
                  <a:cubicBezTo>
                    <a:pt x="1155697" y="545828"/>
                    <a:pt x="1172081" y="698854"/>
                    <a:pt x="987131" y="751863"/>
                  </a:cubicBezTo>
                  <a:cubicBezTo>
                    <a:pt x="898123" y="778806"/>
                    <a:pt x="797769" y="759740"/>
                    <a:pt x="722307" y="721091"/>
                  </a:cubicBezTo>
                  <a:cubicBezTo>
                    <a:pt x="720103" y="720027"/>
                    <a:pt x="716638" y="722232"/>
                    <a:pt x="718369" y="723845"/>
                  </a:cubicBezTo>
                  <a:cubicBezTo>
                    <a:pt x="773981" y="774846"/>
                    <a:pt x="883785" y="790413"/>
                    <a:pt x="969016" y="774078"/>
                  </a:cubicBezTo>
                  <a:cubicBezTo>
                    <a:pt x="938765" y="833811"/>
                    <a:pt x="969485" y="904143"/>
                    <a:pt x="1041639" y="942528"/>
                  </a:cubicBezTo>
                  <a:cubicBezTo>
                    <a:pt x="1071258" y="958786"/>
                    <a:pt x="1107804" y="971918"/>
                    <a:pt x="1128443" y="994747"/>
                  </a:cubicBezTo>
                  <a:cubicBezTo>
                    <a:pt x="1147189" y="1015657"/>
                    <a:pt x="1141520" y="1039166"/>
                    <a:pt x="1109381" y="1051244"/>
                  </a:cubicBezTo>
                  <a:cubicBezTo>
                    <a:pt x="1101347" y="1054305"/>
                    <a:pt x="1098197" y="1064189"/>
                    <a:pt x="1106231" y="1068534"/>
                  </a:cubicBezTo>
                  <a:cubicBezTo>
                    <a:pt x="1124662" y="1080009"/>
                    <a:pt x="1179328" y="1099690"/>
                    <a:pt x="1190985" y="1101401"/>
                  </a:cubicBezTo>
                  <a:cubicBezTo>
                    <a:pt x="1262193" y="1107270"/>
                    <a:pt x="1309928" y="1070903"/>
                    <a:pt x="1340647" y="1028009"/>
                  </a:cubicBezTo>
                  <a:cubicBezTo>
                    <a:pt x="1376566" y="977655"/>
                    <a:pt x="1367270" y="916287"/>
                    <a:pt x="1327574" y="868336"/>
                  </a:cubicBezTo>
                  <a:cubicBezTo>
                    <a:pt x="1295751" y="829862"/>
                    <a:pt x="1233205" y="791949"/>
                    <a:pt x="1258097" y="743262"/>
                  </a:cubicBezTo>
                  <a:cubicBezTo>
                    <a:pt x="1291970" y="687818"/>
                    <a:pt x="1382397" y="658527"/>
                    <a:pt x="1409493" y="599880"/>
                  </a:cubicBezTo>
                  <a:cubicBezTo>
                    <a:pt x="1423355" y="571115"/>
                    <a:pt x="1416424" y="540014"/>
                    <a:pt x="1406028" y="511305"/>
                  </a:cubicBezTo>
                  <a:cubicBezTo>
                    <a:pt x="1383655" y="449640"/>
                    <a:pt x="1354670" y="388820"/>
                    <a:pt x="1323789" y="329043"/>
                  </a:cubicBezTo>
                  <a:close/>
                </a:path>
              </a:pathLst>
            </a:custGeom>
            <a:solidFill>
              <a:srgbClr val="000000"/>
            </a:solidFill>
            <a:ln w="15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05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32388" y="2254469"/>
            <a:ext cx="5778062" cy="6381316"/>
          </a:xfrm>
          <a:custGeom>
            <a:avLst/>
            <a:gdLst/>
            <a:ahLst/>
            <a:cxnLst/>
            <a:rect l="l" t="t" r="r" b="b"/>
            <a:pathLst>
              <a:path w="5778062" h="6381316">
                <a:moveTo>
                  <a:pt x="0" y="0"/>
                </a:moveTo>
                <a:lnTo>
                  <a:pt x="5778063" y="0"/>
                </a:lnTo>
                <a:lnTo>
                  <a:pt x="5778063" y="6381316"/>
                </a:lnTo>
                <a:lnTo>
                  <a:pt x="0" y="6381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20" r="-522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32065" y="89990"/>
            <a:ext cx="1125497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تمایز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6686" y="1129305"/>
            <a:ext cx="10481061" cy="898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تمرکز اختصاصی بر پرداخت مترو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نه یک کیف پول عمومی؛ طراحی‌شده فقط برای تجربه مترو.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وب‌محور و بدون نیاز به نصب اپلیکیشن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کاهش اصطکاک ورود کاربر و افزایش نرخ استفاده.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قابل اجرا با حداقل تغییر زیرساخت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سازگار با گیت‌ها و فرآیندهای فعلی مترو.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طراحی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MVP</a:t>
            </a: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محور و تصمیم‌محور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توسعه بر اساس داده و رفتار واقعی کاربر، نه فرضیات.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50040" y="1028700"/>
            <a:ext cx="6348343" cy="8531205"/>
            <a:chOff x="0" y="0"/>
            <a:chExt cx="3663950" cy="492379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17477" r="-17477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2687" cy="4923790"/>
            </a:xfrm>
            <a:custGeom>
              <a:avLst/>
              <a:gdLst/>
              <a:ahLst/>
              <a:cxnLst/>
              <a:rect l="l" t="t" r="r" b="b"/>
              <a:pathLst>
                <a:path w="3662687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696F7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40258" y="316210"/>
            <a:ext cx="1461009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ریسک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1336" y="3243695"/>
            <a:ext cx="6305428" cy="298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مجوزها و همکاری نهادی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پذیرش کاربر در برابر کارت فیزیکی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امنیت و اعتماد پرداخت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81440" y="2432079"/>
            <a:ext cx="12067646" cy="478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تکمیل پایلوت عملیاتی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اجرای تست واقعی در چند ایستگاه منتخب و ثبت داده‌های استفاده.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اخذ مجوزهای اولیه و تفاهم‌نامه‌ها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شروع همکاری رسمی با حداقل یک سازمان مترو شهری.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بهبود محصول بر اساس داده واقعی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اصلاح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UX</a:t>
            </a: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، سرعت پرداخت و فرآیند ورود بر اساس بازخورد کاربران.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آماده‌سازی برای مقیاس‌پذیری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تقویت زیرساخت فنی، امنیت و مانیتورینگ تراکنش‌ها.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5070" y="2721399"/>
            <a:ext cx="5246370" cy="524637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71072" y="146829"/>
            <a:ext cx="3593958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مسیر راند بعدی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88198" y="641800"/>
            <a:ext cx="11671102" cy="7748704"/>
            <a:chOff x="0" y="0"/>
            <a:chExt cx="3073871" cy="2040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871" cy="2040811"/>
            </a:xfrm>
            <a:custGeom>
              <a:avLst/>
              <a:gdLst/>
              <a:ahLst/>
              <a:cxnLst/>
              <a:rect l="l" t="t" r="r" b="b"/>
              <a:pathLst>
                <a:path w="3073871" h="2040811">
                  <a:moveTo>
                    <a:pt x="33830" y="0"/>
                  </a:moveTo>
                  <a:lnTo>
                    <a:pt x="3040040" y="0"/>
                  </a:lnTo>
                  <a:cubicBezTo>
                    <a:pt x="3049013" y="0"/>
                    <a:pt x="3057617" y="3564"/>
                    <a:pt x="3063962" y="9909"/>
                  </a:cubicBezTo>
                  <a:cubicBezTo>
                    <a:pt x="3070306" y="16253"/>
                    <a:pt x="3073871" y="24858"/>
                    <a:pt x="3073871" y="33830"/>
                  </a:cubicBezTo>
                  <a:lnTo>
                    <a:pt x="3073871" y="2006981"/>
                  </a:lnTo>
                  <a:cubicBezTo>
                    <a:pt x="3073871" y="2015953"/>
                    <a:pt x="3070306" y="2024558"/>
                    <a:pt x="3063962" y="2030902"/>
                  </a:cubicBezTo>
                  <a:cubicBezTo>
                    <a:pt x="3057617" y="2037247"/>
                    <a:pt x="3049013" y="2040811"/>
                    <a:pt x="3040040" y="2040811"/>
                  </a:cubicBezTo>
                  <a:lnTo>
                    <a:pt x="33830" y="2040811"/>
                  </a:lnTo>
                  <a:cubicBezTo>
                    <a:pt x="24858" y="2040811"/>
                    <a:pt x="16253" y="2037247"/>
                    <a:pt x="9909" y="2030902"/>
                  </a:cubicBezTo>
                  <a:cubicBezTo>
                    <a:pt x="3564" y="2024558"/>
                    <a:pt x="0" y="2015953"/>
                    <a:pt x="0" y="2006981"/>
                  </a:cubicBezTo>
                  <a:lnTo>
                    <a:pt x="0" y="33830"/>
                  </a:lnTo>
                  <a:cubicBezTo>
                    <a:pt x="0" y="24858"/>
                    <a:pt x="3564" y="16253"/>
                    <a:pt x="9909" y="9909"/>
                  </a:cubicBezTo>
                  <a:cubicBezTo>
                    <a:pt x="16253" y="3564"/>
                    <a:pt x="24858" y="0"/>
                    <a:pt x="338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17313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73871" cy="2088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970" y="1209696"/>
            <a:ext cx="8617407" cy="3237323"/>
            <a:chOff x="0" y="0"/>
            <a:chExt cx="1479313" cy="5557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9313" cy="555737"/>
            </a:xfrm>
            <a:custGeom>
              <a:avLst/>
              <a:gdLst/>
              <a:ahLst/>
              <a:cxnLst/>
              <a:rect l="l" t="t" r="r" b="b"/>
              <a:pathLst>
                <a:path w="1479313" h="555737">
                  <a:moveTo>
                    <a:pt x="0" y="0"/>
                  </a:moveTo>
                  <a:lnTo>
                    <a:pt x="1479313" y="0"/>
                  </a:lnTo>
                  <a:lnTo>
                    <a:pt x="1479313" y="555737"/>
                  </a:lnTo>
                  <a:lnTo>
                    <a:pt x="0" y="555737"/>
                  </a:lnTo>
                  <a:close/>
                </a:path>
              </a:pathLst>
            </a:custGeom>
            <a:blipFill>
              <a:blip r:embed="rId2"/>
              <a:stretch>
                <a:fillRect t="-24774" b="-2477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4798796"/>
            <a:ext cx="8617407" cy="3237323"/>
            <a:chOff x="0" y="0"/>
            <a:chExt cx="1479313" cy="5557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79313" cy="555737"/>
            </a:xfrm>
            <a:custGeom>
              <a:avLst/>
              <a:gdLst/>
              <a:ahLst/>
              <a:cxnLst/>
              <a:rect l="l" t="t" r="r" b="b"/>
              <a:pathLst>
                <a:path w="1479313" h="555737">
                  <a:moveTo>
                    <a:pt x="0" y="0"/>
                  </a:moveTo>
                  <a:lnTo>
                    <a:pt x="1479313" y="0"/>
                  </a:lnTo>
                  <a:lnTo>
                    <a:pt x="1479313" y="555737"/>
                  </a:lnTo>
                  <a:lnTo>
                    <a:pt x="0" y="555737"/>
                  </a:lnTo>
                  <a:close/>
                </a:path>
              </a:pathLst>
            </a:custGeom>
            <a:blipFill>
              <a:blip r:embed="rId3"/>
              <a:stretch>
                <a:fillRect t="-155718" b="-14320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1319298" y="952500"/>
            <a:ext cx="3800434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معرفی استارتاپ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06324" y="1963570"/>
            <a:ext cx="6128739" cy="352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657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MetroGo</a:t>
            </a: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یک اپلیکیشن پرداخت آنلاین بلیت مترو و شارژ سریع کیف پول است که صف‌ ایستادن در ایستگاه را حذف می‌کند و تجربه سفر شهری را سریع‌تر، راحت‌تر و هوشمندتر می‌سازد.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28792" y="2771440"/>
            <a:ext cx="12366712" cy="6913584"/>
            <a:chOff x="0" y="0"/>
            <a:chExt cx="3257076" cy="1820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7076" cy="1820862"/>
            </a:xfrm>
            <a:custGeom>
              <a:avLst/>
              <a:gdLst/>
              <a:ahLst/>
              <a:cxnLst/>
              <a:rect l="l" t="t" r="r" b="b"/>
              <a:pathLst>
                <a:path w="3257076" h="1820862">
                  <a:moveTo>
                    <a:pt x="31927" y="0"/>
                  </a:moveTo>
                  <a:lnTo>
                    <a:pt x="3225149" y="0"/>
                  </a:lnTo>
                  <a:cubicBezTo>
                    <a:pt x="3233617" y="0"/>
                    <a:pt x="3241737" y="3364"/>
                    <a:pt x="3247725" y="9351"/>
                  </a:cubicBezTo>
                  <a:cubicBezTo>
                    <a:pt x="3253713" y="15339"/>
                    <a:pt x="3257076" y="23460"/>
                    <a:pt x="3257076" y="31927"/>
                  </a:cubicBezTo>
                  <a:lnTo>
                    <a:pt x="3257076" y="1788934"/>
                  </a:lnTo>
                  <a:cubicBezTo>
                    <a:pt x="3257076" y="1806567"/>
                    <a:pt x="3242782" y="1820862"/>
                    <a:pt x="3225149" y="1820862"/>
                  </a:cubicBezTo>
                  <a:lnTo>
                    <a:pt x="31927" y="1820862"/>
                  </a:lnTo>
                  <a:cubicBezTo>
                    <a:pt x="23460" y="1820862"/>
                    <a:pt x="15339" y="1817498"/>
                    <a:pt x="9351" y="1811510"/>
                  </a:cubicBezTo>
                  <a:cubicBezTo>
                    <a:pt x="3364" y="1805523"/>
                    <a:pt x="0" y="1797402"/>
                    <a:pt x="0" y="1788934"/>
                  </a:cubicBezTo>
                  <a:lnTo>
                    <a:pt x="0" y="31927"/>
                  </a:lnTo>
                  <a:cubicBezTo>
                    <a:pt x="0" y="23460"/>
                    <a:pt x="3364" y="15339"/>
                    <a:pt x="9351" y="9351"/>
                  </a:cubicBezTo>
                  <a:cubicBezTo>
                    <a:pt x="15339" y="3364"/>
                    <a:pt x="23460" y="0"/>
                    <a:pt x="319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17313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257076" cy="1868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74715" y="360915"/>
            <a:ext cx="13427081" cy="3226350"/>
            <a:chOff x="0" y="0"/>
            <a:chExt cx="2080206" cy="4998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206" cy="499846"/>
            </a:xfrm>
            <a:custGeom>
              <a:avLst/>
              <a:gdLst/>
              <a:ahLst/>
              <a:cxnLst/>
              <a:rect l="l" t="t" r="r" b="b"/>
              <a:pathLst>
                <a:path w="2080206" h="499846">
                  <a:moveTo>
                    <a:pt x="34595" y="0"/>
                  </a:moveTo>
                  <a:lnTo>
                    <a:pt x="2045611" y="0"/>
                  </a:lnTo>
                  <a:cubicBezTo>
                    <a:pt x="2064717" y="0"/>
                    <a:pt x="2080206" y="15489"/>
                    <a:pt x="2080206" y="34595"/>
                  </a:cubicBezTo>
                  <a:lnTo>
                    <a:pt x="2080206" y="465251"/>
                  </a:lnTo>
                  <a:cubicBezTo>
                    <a:pt x="2080206" y="484357"/>
                    <a:pt x="2064717" y="499846"/>
                    <a:pt x="2045611" y="499846"/>
                  </a:cubicBezTo>
                  <a:lnTo>
                    <a:pt x="34595" y="499846"/>
                  </a:lnTo>
                  <a:cubicBezTo>
                    <a:pt x="15489" y="499846"/>
                    <a:pt x="0" y="484357"/>
                    <a:pt x="0" y="465251"/>
                  </a:cubicBezTo>
                  <a:lnTo>
                    <a:pt x="0" y="34595"/>
                  </a:lnTo>
                  <a:cubicBezTo>
                    <a:pt x="0" y="15489"/>
                    <a:pt x="15489" y="0"/>
                    <a:pt x="34595" y="0"/>
                  </a:cubicBezTo>
                  <a:close/>
                </a:path>
              </a:pathLst>
            </a:custGeom>
            <a:blipFill>
              <a:blip r:embed="rId2"/>
              <a:stretch>
                <a:fillRect t="-88636" b="-8863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3448160" y="2874775"/>
            <a:ext cx="4839840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 </a:t>
            </a:r>
            <a:r>
              <a:rPr lang="en-US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</a:t>
            </a:r>
            <a:r>
              <a:rPr lang="ar-EG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 – مشکل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1983" y="4237505"/>
            <a:ext cx="11560765" cy="358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مسافرهای مترو روزانه با چند مشکل اصلی روبه‌رو می‌شوند: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اتلاف وقت در صف‌های خرید یا شارژ بلیت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نبود روش سریع و آنلاین برای مدیریت تراکنش‌ها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شلوغی زیاد در ساعت‌های پیک به دلیل فرآیندهای کند خرید بلیت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نداشتن دسترسی به کیف پول الکترونیکی قبل از ورود به ایستگاه</a:t>
            </a:r>
          </a:p>
          <a:p>
            <a:pPr algn="just" rtl="1">
              <a:lnSpc>
                <a:spcPts val="4759"/>
              </a:lnSpc>
            </a:pPr>
            <a:endParaRPr lang="ar-EG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588" y="652635"/>
            <a:ext cx="16965414" cy="8773166"/>
            <a:chOff x="0" y="0"/>
            <a:chExt cx="4468257" cy="23106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8257" cy="2310628"/>
            </a:xfrm>
            <a:custGeom>
              <a:avLst/>
              <a:gdLst/>
              <a:ahLst/>
              <a:cxnLst/>
              <a:rect l="l" t="t" r="r" b="b"/>
              <a:pathLst>
                <a:path w="4468257" h="2310628">
                  <a:moveTo>
                    <a:pt x="23273" y="0"/>
                  </a:moveTo>
                  <a:lnTo>
                    <a:pt x="4444984" y="0"/>
                  </a:lnTo>
                  <a:cubicBezTo>
                    <a:pt x="4451157" y="0"/>
                    <a:pt x="4457076" y="2452"/>
                    <a:pt x="4461441" y="6817"/>
                  </a:cubicBezTo>
                  <a:cubicBezTo>
                    <a:pt x="4465806" y="11181"/>
                    <a:pt x="4468257" y="17101"/>
                    <a:pt x="4468257" y="23273"/>
                  </a:cubicBezTo>
                  <a:lnTo>
                    <a:pt x="4468257" y="2287355"/>
                  </a:lnTo>
                  <a:cubicBezTo>
                    <a:pt x="4468257" y="2300208"/>
                    <a:pt x="4457838" y="2310628"/>
                    <a:pt x="4444984" y="2310628"/>
                  </a:cubicBezTo>
                  <a:lnTo>
                    <a:pt x="23273" y="2310628"/>
                  </a:lnTo>
                  <a:cubicBezTo>
                    <a:pt x="17101" y="2310628"/>
                    <a:pt x="11181" y="2308176"/>
                    <a:pt x="6817" y="2303812"/>
                  </a:cubicBezTo>
                  <a:cubicBezTo>
                    <a:pt x="2452" y="2299447"/>
                    <a:pt x="0" y="2293527"/>
                    <a:pt x="0" y="2287355"/>
                  </a:cubicBezTo>
                  <a:lnTo>
                    <a:pt x="0" y="23273"/>
                  </a:lnTo>
                  <a:cubicBezTo>
                    <a:pt x="0" y="10420"/>
                    <a:pt x="10420" y="0"/>
                    <a:pt x="232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68257" cy="2358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8021" y="360360"/>
            <a:ext cx="5899394" cy="9399333"/>
            <a:chOff x="0" y="0"/>
            <a:chExt cx="1764447" cy="28112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64447" cy="2811241"/>
            </a:xfrm>
            <a:custGeom>
              <a:avLst/>
              <a:gdLst/>
              <a:ahLst/>
              <a:cxnLst/>
              <a:rect l="l" t="t" r="r" b="b"/>
              <a:pathLst>
                <a:path w="1764447" h="2811241">
                  <a:moveTo>
                    <a:pt x="1659577" y="0"/>
                  </a:moveTo>
                  <a:lnTo>
                    <a:pt x="104870" y="0"/>
                  </a:lnTo>
                  <a:cubicBezTo>
                    <a:pt x="46952" y="0"/>
                    <a:pt x="0" y="46952"/>
                    <a:pt x="0" y="104870"/>
                  </a:cubicBezTo>
                  <a:lnTo>
                    <a:pt x="0" y="464773"/>
                  </a:lnTo>
                  <a:lnTo>
                    <a:pt x="0" y="2706371"/>
                  </a:lnTo>
                  <a:cubicBezTo>
                    <a:pt x="1" y="2764289"/>
                    <a:pt x="46952" y="2811241"/>
                    <a:pt x="104870" y="2811241"/>
                  </a:cubicBezTo>
                  <a:lnTo>
                    <a:pt x="1185069" y="2811241"/>
                  </a:lnTo>
                  <a:cubicBezTo>
                    <a:pt x="1242987" y="2811241"/>
                    <a:pt x="1289939" y="2764290"/>
                    <a:pt x="1289940" y="2706372"/>
                  </a:cubicBezTo>
                  <a:lnTo>
                    <a:pt x="1289940" y="569643"/>
                  </a:lnTo>
                  <a:cubicBezTo>
                    <a:pt x="1289939" y="541830"/>
                    <a:pt x="1300988" y="515156"/>
                    <a:pt x="1320655" y="495488"/>
                  </a:cubicBezTo>
                  <a:cubicBezTo>
                    <a:pt x="1340322" y="475821"/>
                    <a:pt x="1366996" y="464773"/>
                    <a:pt x="1394810" y="464773"/>
                  </a:cubicBezTo>
                  <a:lnTo>
                    <a:pt x="1659577" y="464773"/>
                  </a:lnTo>
                  <a:cubicBezTo>
                    <a:pt x="1717495" y="464772"/>
                    <a:pt x="1764446" y="417821"/>
                    <a:pt x="1764447" y="359903"/>
                  </a:cubicBezTo>
                  <a:lnTo>
                    <a:pt x="1764447" y="104870"/>
                  </a:lnTo>
                  <a:cubicBezTo>
                    <a:pt x="1764447" y="46952"/>
                    <a:pt x="1717495" y="0"/>
                    <a:pt x="1659577" y="0"/>
                  </a:cubicBezTo>
                  <a:close/>
                </a:path>
              </a:pathLst>
            </a:custGeom>
            <a:blipFill>
              <a:blip r:embed="rId2"/>
              <a:stretch>
                <a:fillRect l="-110969" r="-2780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2788996" y="952500"/>
            <a:ext cx="4126482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 rtl="1">
              <a:lnSpc>
                <a:spcPts val="5880"/>
              </a:lnSpc>
              <a:spcBef>
                <a:spcPct val="0"/>
              </a:spcBef>
            </a:pPr>
            <a:r>
              <a:rPr lang="en-US" sz="4200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</a:t>
            </a:r>
            <a:r>
              <a:rPr lang="ar-EG" sz="4200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 – راه‌حل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4446" y="2942219"/>
            <a:ext cx="10371033" cy="478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MetroGo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یک راه‌حل ساده، سریع و کاملاً دیجیتالی ارائه می‌دهد: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پرداخت آنلاین بلیت مترو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شارژ کیف پول فقط با موبایل – قبل از رسیدن به ایستگاه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نمایش تاریخچه تراکنش‌ها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حذف صف‌ها و کاهش شلوغی ایستگاه</a:t>
            </a: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دسترسی به بلیت بدون نیاز به تماس یا دستگاه فیزیکی</a:t>
            </a:r>
          </a:p>
          <a:p>
            <a:pPr algn="just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37817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05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98037" y="515884"/>
            <a:ext cx="12644956" cy="9243255"/>
            <a:chOff x="0" y="0"/>
            <a:chExt cx="3330359" cy="2434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0359" cy="2434437"/>
            </a:xfrm>
            <a:custGeom>
              <a:avLst/>
              <a:gdLst/>
              <a:ahLst/>
              <a:cxnLst/>
              <a:rect l="l" t="t" r="r" b="b"/>
              <a:pathLst>
                <a:path w="3330359" h="2434437">
                  <a:moveTo>
                    <a:pt x="31225" y="0"/>
                  </a:moveTo>
                  <a:lnTo>
                    <a:pt x="3299134" y="0"/>
                  </a:lnTo>
                  <a:cubicBezTo>
                    <a:pt x="3316379" y="0"/>
                    <a:pt x="3330359" y="13980"/>
                    <a:pt x="3330359" y="31225"/>
                  </a:cubicBezTo>
                  <a:lnTo>
                    <a:pt x="3330359" y="2403213"/>
                  </a:lnTo>
                  <a:cubicBezTo>
                    <a:pt x="3330359" y="2411494"/>
                    <a:pt x="3327069" y="2419436"/>
                    <a:pt x="3321213" y="2425292"/>
                  </a:cubicBezTo>
                  <a:cubicBezTo>
                    <a:pt x="3315357" y="2431148"/>
                    <a:pt x="3307415" y="2434437"/>
                    <a:pt x="3299134" y="2434437"/>
                  </a:cubicBezTo>
                  <a:lnTo>
                    <a:pt x="31225" y="2434437"/>
                  </a:lnTo>
                  <a:cubicBezTo>
                    <a:pt x="22944" y="2434437"/>
                    <a:pt x="15001" y="2431148"/>
                    <a:pt x="9146" y="2425292"/>
                  </a:cubicBezTo>
                  <a:cubicBezTo>
                    <a:pt x="3290" y="2419436"/>
                    <a:pt x="0" y="2411494"/>
                    <a:pt x="0" y="2403213"/>
                  </a:cubicBezTo>
                  <a:lnTo>
                    <a:pt x="0" y="31225"/>
                  </a:lnTo>
                  <a:cubicBezTo>
                    <a:pt x="0" y="22944"/>
                    <a:pt x="3290" y="15001"/>
                    <a:pt x="9146" y="9146"/>
                  </a:cubicBezTo>
                  <a:cubicBezTo>
                    <a:pt x="15001" y="3290"/>
                    <a:pt x="22944" y="0"/>
                    <a:pt x="312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330359" cy="2482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68882" y="-204561"/>
            <a:ext cx="6049291" cy="10852181"/>
            <a:chOff x="0" y="0"/>
            <a:chExt cx="1038456" cy="18629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8456" cy="1862948"/>
            </a:xfrm>
            <a:custGeom>
              <a:avLst/>
              <a:gdLst/>
              <a:ahLst/>
              <a:cxnLst/>
              <a:rect l="l" t="t" r="r" b="b"/>
              <a:pathLst>
                <a:path w="1038456" h="1862948">
                  <a:moveTo>
                    <a:pt x="44793" y="0"/>
                  </a:moveTo>
                  <a:lnTo>
                    <a:pt x="993663" y="0"/>
                  </a:lnTo>
                  <a:cubicBezTo>
                    <a:pt x="1005543" y="0"/>
                    <a:pt x="1016936" y="4719"/>
                    <a:pt x="1025336" y="13120"/>
                  </a:cubicBezTo>
                  <a:cubicBezTo>
                    <a:pt x="1033737" y="21520"/>
                    <a:pt x="1038456" y="32913"/>
                    <a:pt x="1038456" y="44793"/>
                  </a:cubicBezTo>
                  <a:lnTo>
                    <a:pt x="1038456" y="1818154"/>
                  </a:lnTo>
                  <a:cubicBezTo>
                    <a:pt x="1038456" y="1842893"/>
                    <a:pt x="1018401" y="1862948"/>
                    <a:pt x="993663" y="1862948"/>
                  </a:cubicBezTo>
                  <a:lnTo>
                    <a:pt x="44793" y="1862948"/>
                  </a:lnTo>
                  <a:cubicBezTo>
                    <a:pt x="20055" y="1862948"/>
                    <a:pt x="0" y="1842893"/>
                    <a:pt x="0" y="1818154"/>
                  </a:cubicBezTo>
                  <a:lnTo>
                    <a:pt x="0" y="44793"/>
                  </a:lnTo>
                  <a:cubicBezTo>
                    <a:pt x="0" y="20055"/>
                    <a:pt x="20055" y="0"/>
                    <a:pt x="44793" y="0"/>
                  </a:cubicBezTo>
                  <a:close/>
                </a:path>
              </a:pathLst>
            </a:custGeom>
            <a:blipFill>
              <a:blip r:embed="rId2"/>
              <a:stretch>
                <a:fillRect l="-84424" r="-8442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7454071" y="9711514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6097" y="952500"/>
            <a:ext cx="5818493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Size</a:t>
            </a:r>
            <a:r>
              <a:rPr lang="ar-EG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 – اندازه بازار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76785" y="2594006"/>
            <a:ext cx="8382515" cy="298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مجموع تعداد سفرهای مترو در کشور سالانه بیش از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۱.۲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تا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۱.۴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 سفر برآورد می‌شود. با توجه به سهم عمده پرداخت‌های الکترونیک در حمل‌ونقل شهری، بازار پرداخت دیجیتال در مترو یک فرصت بزرگ و رو به رشد است.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9939" y="1988206"/>
            <a:ext cx="16736090" cy="7420896"/>
            <a:chOff x="0" y="0"/>
            <a:chExt cx="4407859" cy="1954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7859" cy="1954475"/>
            </a:xfrm>
            <a:custGeom>
              <a:avLst/>
              <a:gdLst/>
              <a:ahLst/>
              <a:cxnLst/>
              <a:rect l="l" t="t" r="r" b="b"/>
              <a:pathLst>
                <a:path w="4407859" h="1954475">
                  <a:moveTo>
                    <a:pt x="23592" y="0"/>
                  </a:moveTo>
                  <a:lnTo>
                    <a:pt x="4384267" y="0"/>
                  </a:lnTo>
                  <a:cubicBezTo>
                    <a:pt x="4390524" y="0"/>
                    <a:pt x="4396525" y="2486"/>
                    <a:pt x="4400949" y="6910"/>
                  </a:cubicBezTo>
                  <a:cubicBezTo>
                    <a:pt x="4405373" y="11334"/>
                    <a:pt x="4407859" y="17335"/>
                    <a:pt x="4407859" y="23592"/>
                  </a:cubicBezTo>
                  <a:lnTo>
                    <a:pt x="4407859" y="1930883"/>
                  </a:lnTo>
                  <a:cubicBezTo>
                    <a:pt x="4407859" y="1937140"/>
                    <a:pt x="4405373" y="1943140"/>
                    <a:pt x="4400949" y="1947565"/>
                  </a:cubicBezTo>
                  <a:cubicBezTo>
                    <a:pt x="4396525" y="1951989"/>
                    <a:pt x="4390524" y="1954475"/>
                    <a:pt x="4384267" y="1954475"/>
                  </a:cubicBezTo>
                  <a:lnTo>
                    <a:pt x="23592" y="1954475"/>
                  </a:lnTo>
                  <a:cubicBezTo>
                    <a:pt x="17335" y="1954475"/>
                    <a:pt x="11334" y="1951989"/>
                    <a:pt x="6910" y="1947565"/>
                  </a:cubicBezTo>
                  <a:cubicBezTo>
                    <a:pt x="2486" y="1943140"/>
                    <a:pt x="0" y="1937140"/>
                    <a:pt x="0" y="1930883"/>
                  </a:cubicBezTo>
                  <a:lnTo>
                    <a:pt x="0" y="23592"/>
                  </a:lnTo>
                  <a:cubicBezTo>
                    <a:pt x="0" y="17335"/>
                    <a:pt x="2486" y="11334"/>
                    <a:pt x="6910" y="6910"/>
                  </a:cubicBezTo>
                  <a:cubicBezTo>
                    <a:pt x="11334" y="2486"/>
                    <a:pt x="17335" y="0"/>
                    <a:pt x="235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07859" cy="2002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16009"/>
            <a:ext cx="7266500" cy="9371509"/>
            <a:chOff x="0" y="0"/>
            <a:chExt cx="2173334" cy="28029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3334" cy="2802919"/>
            </a:xfrm>
            <a:custGeom>
              <a:avLst/>
              <a:gdLst/>
              <a:ahLst/>
              <a:cxnLst/>
              <a:rect l="l" t="t" r="r" b="b"/>
              <a:pathLst>
                <a:path w="2173334" h="2802919">
                  <a:moveTo>
                    <a:pt x="2068464" y="0"/>
                  </a:moveTo>
                  <a:lnTo>
                    <a:pt x="104870" y="0"/>
                  </a:lnTo>
                  <a:cubicBezTo>
                    <a:pt x="46952" y="0"/>
                    <a:pt x="0" y="46952"/>
                    <a:pt x="0" y="104870"/>
                  </a:cubicBezTo>
                  <a:lnTo>
                    <a:pt x="0" y="464773"/>
                  </a:lnTo>
                  <a:lnTo>
                    <a:pt x="0" y="2698049"/>
                  </a:lnTo>
                  <a:cubicBezTo>
                    <a:pt x="1" y="2755967"/>
                    <a:pt x="46952" y="2802919"/>
                    <a:pt x="104870" y="2802919"/>
                  </a:cubicBezTo>
                  <a:lnTo>
                    <a:pt x="1593957" y="2802919"/>
                  </a:lnTo>
                  <a:cubicBezTo>
                    <a:pt x="1651874" y="2802919"/>
                    <a:pt x="1698826" y="2755968"/>
                    <a:pt x="1698827" y="2698050"/>
                  </a:cubicBezTo>
                  <a:lnTo>
                    <a:pt x="1698827" y="569643"/>
                  </a:lnTo>
                  <a:cubicBezTo>
                    <a:pt x="1698827" y="541830"/>
                    <a:pt x="1709875" y="515156"/>
                    <a:pt x="1729542" y="495488"/>
                  </a:cubicBezTo>
                  <a:cubicBezTo>
                    <a:pt x="1749209" y="475821"/>
                    <a:pt x="1775884" y="464773"/>
                    <a:pt x="1803697" y="464773"/>
                  </a:cubicBezTo>
                  <a:lnTo>
                    <a:pt x="2068464" y="464773"/>
                  </a:lnTo>
                  <a:cubicBezTo>
                    <a:pt x="2126382" y="464772"/>
                    <a:pt x="2173334" y="417821"/>
                    <a:pt x="2173334" y="359903"/>
                  </a:cubicBezTo>
                  <a:lnTo>
                    <a:pt x="2173334" y="104870"/>
                  </a:lnTo>
                  <a:cubicBezTo>
                    <a:pt x="2173334" y="46952"/>
                    <a:pt x="2126382" y="0"/>
                    <a:pt x="2068464" y="0"/>
                  </a:cubicBezTo>
                  <a:close/>
                </a:path>
              </a:pathLst>
            </a:custGeom>
            <a:blipFill>
              <a:blip r:embed="rId2"/>
              <a:stretch>
                <a:fillRect l="-91451" r="-182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95200" y="320759"/>
            <a:ext cx="9390449" cy="88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Model</a:t>
            </a:r>
            <a:r>
              <a:rPr lang="ar-EG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 – مدل درآمد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5697" y="2377839"/>
            <a:ext cx="9501747" cy="598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مدل پیشنهادی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۱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: اشتراکی 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اشتراک ماهانه برای امکانات ویژه مانند:</a:t>
            </a:r>
          </a:p>
          <a:p>
            <a:pPr marL="1468119" lvl="2" indent="-489373" algn="r" rtl="1">
              <a:lnSpc>
                <a:spcPts val="4759"/>
              </a:lnSpc>
              <a:buFont typeface="Arial"/>
              <a:buChar char="⚬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گزارش‌های پیشرفته</a:t>
            </a:r>
          </a:p>
          <a:p>
            <a:pPr marL="1468119" lvl="2" indent="-489373" algn="r" rtl="1">
              <a:lnSpc>
                <a:spcPts val="4759"/>
              </a:lnSpc>
              <a:buFont typeface="Arial"/>
              <a:buChar char="⚬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شارژ سریع‌تر با کارمزد کمتر</a:t>
            </a:r>
          </a:p>
          <a:p>
            <a:pPr marL="1468119" lvl="2" indent="-489373" algn="r" rtl="1">
              <a:lnSpc>
                <a:spcPts val="4759"/>
              </a:lnSpc>
              <a:buFont typeface="Arial"/>
              <a:buChar char="⚬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نوتیفیکیشن‌های هوشمند برای مانده کیف پول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مدل پیشنهادی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۲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: همکاری با سازمان مترو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درصد کارمزد از هر تراکنش</a:t>
            </a: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قرارداد های خدماتی میان اپ و مترو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05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10273" y="83004"/>
            <a:ext cx="4667454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مالی و پیش بینی ها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55300" y="2154706"/>
            <a:ext cx="7256513" cy="598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759"/>
              </a:lnSpc>
            </a:pPr>
            <a:endParaRPr/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مدل درآمدی: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کارمزد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۱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٪ از هر تراکنش پرداخت بلیط مترو 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+ قرارداد سازمانی</a:t>
            </a:r>
          </a:p>
          <a:p>
            <a:pPr algn="just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just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فرض‌های کلیدی: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میانگین بلیط: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۱۰,۰۰۰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تومان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سفرهای روزانه مترو (ایران): ~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۲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میلیون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نفوذ بازار سال اول: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۲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٪</a:t>
            </a:r>
          </a:p>
          <a:p>
            <a:pPr algn="just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754801"/>
            <a:ext cx="6865539" cy="538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درآمد پیش‌بینی‌شده:</a:t>
            </a:r>
          </a:p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سال اول: ~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۱.۵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 تومان</a:t>
            </a:r>
          </a:p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سال سوم (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۸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٪ نفوذ):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۶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–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۷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 تومان</a:t>
            </a:r>
          </a:p>
          <a:p>
            <a:pPr algn="r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marL="734059" lvl="1" indent="-367030" algn="r" rtl="1">
              <a:lnSpc>
                <a:spcPts val="4759"/>
              </a:lnSpc>
              <a:buFont typeface="Arial"/>
              <a:buChar char="•"/>
            </a:pPr>
            <a:r>
              <a:rPr lang="ar-EG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ساختار هزینه‌ها:</a:t>
            </a:r>
          </a:p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توسعه و زیرساخت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۳۵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٪</a:t>
            </a:r>
          </a:p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بازاریابی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۲۵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٪</a:t>
            </a:r>
          </a:p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عملیات و پشتیبانی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۲۵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٪</a:t>
            </a:r>
          </a:p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حقوقی و اداری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۱۵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٪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05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14669" y="316210"/>
            <a:ext cx="5210053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میزان سرمایه مورد نیاز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74983" y="1602606"/>
            <a:ext cx="12841155" cy="84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5039"/>
              </a:lnSpc>
            </a:pPr>
            <a:r>
              <a:rPr lang="ar-EG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چرا سرمایه مورد نیاز (</a:t>
            </a:r>
            <a:r>
              <a:rPr lang="en-US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۸</a:t>
            </a:r>
            <a:r>
              <a:rPr lang="ar-EG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–</a:t>
            </a:r>
            <a:r>
              <a:rPr lang="en-US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۱۰</a:t>
            </a:r>
            <a:r>
              <a:rPr lang="ar-EG" sz="3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 میلیارد تومان)؟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👥 تیم فنی و محصول (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۱۸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ماه)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بک‌اند (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Node.js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، پرداخت، امنیت):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۳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فرانت‌اند و موبایل‌فرست (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Next.js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):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۲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</a:t>
            </a:r>
          </a:p>
          <a:p>
            <a:pPr algn="just" rtl="1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UI/UX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و تجربه کاربری: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۱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 جمع تیم: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۶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 تومان</a:t>
            </a:r>
          </a:p>
          <a:p>
            <a:pPr algn="just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☁️ زیرساخت و عملیات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سرور، دیتابیس، امنیت، مانیتورینگ: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۱.۵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پیامک، ایمیل، درگاه پرداخت: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۰.۵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 جمع زیرساخت: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۲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 تومان</a:t>
            </a:r>
          </a:p>
          <a:p>
            <a:pPr algn="just" rtl="1">
              <a:lnSpc>
                <a:spcPts val="4759"/>
              </a:lnSpc>
            </a:pPr>
            <a:endParaRPr lang="ar-EG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📢 جذب کاربر و تست بازار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دیجیتال مارکتینگ هدفمند: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۱.۵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تست میدانی و همکاری‌های شهری: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۰.۵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 جمع جذب کاربر: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۲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میلیارد تومان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5082" y="-524757"/>
            <a:ext cx="10049961" cy="10084662"/>
            <a:chOff x="0" y="0"/>
            <a:chExt cx="2646903" cy="26560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6903" cy="2656043"/>
            </a:xfrm>
            <a:custGeom>
              <a:avLst/>
              <a:gdLst/>
              <a:ahLst/>
              <a:cxnLst/>
              <a:rect l="l" t="t" r="r" b="b"/>
              <a:pathLst>
                <a:path w="2646903" h="2656043">
                  <a:moveTo>
                    <a:pt x="39288" y="0"/>
                  </a:moveTo>
                  <a:lnTo>
                    <a:pt x="2607616" y="0"/>
                  </a:lnTo>
                  <a:cubicBezTo>
                    <a:pt x="2629314" y="0"/>
                    <a:pt x="2646903" y="17590"/>
                    <a:pt x="2646903" y="39288"/>
                  </a:cubicBezTo>
                  <a:lnTo>
                    <a:pt x="2646903" y="2616755"/>
                  </a:lnTo>
                  <a:cubicBezTo>
                    <a:pt x="2646903" y="2638453"/>
                    <a:pt x="2629314" y="2656043"/>
                    <a:pt x="2607616" y="2656043"/>
                  </a:cubicBezTo>
                  <a:lnTo>
                    <a:pt x="39288" y="2656043"/>
                  </a:lnTo>
                  <a:cubicBezTo>
                    <a:pt x="17590" y="2656043"/>
                    <a:pt x="0" y="2638453"/>
                    <a:pt x="0" y="2616755"/>
                  </a:cubicBezTo>
                  <a:lnTo>
                    <a:pt x="0" y="39288"/>
                  </a:lnTo>
                  <a:cubicBezTo>
                    <a:pt x="0" y="17590"/>
                    <a:pt x="17590" y="0"/>
                    <a:pt x="39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17313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646903" cy="2703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4954" y="-694186"/>
            <a:ext cx="6967636" cy="6424699"/>
            <a:chOff x="0" y="0"/>
            <a:chExt cx="1180820" cy="10888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0820" cy="1088807"/>
            </a:xfrm>
            <a:custGeom>
              <a:avLst/>
              <a:gdLst/>
              <a:ahLst/>
              <a:cxnLst/>
              <a:rect l="l" t="t" r="r" b="b"/>
              <a:pathLst>
                <a:path w="1180820" h="1088807">
                  <a:moveTo>
                    <a:pt x="48890" y="0"/>
                  </a:moveTo>
                  <a:lnTo>
                    <a:pt x="1131930" y="0"/>
                  </a:lnTo>
                  <a:cubicBezTo>
                    <a:pt x="1158931" y="0"/>
                    <a:pt x="1180820" y="21889"/>
                    <a:pt x="1180820" y="48890"/>
                  </a:cubicBezTo>
                  <a:lnTo>
                    <a:pt x="1180820" y="1039917"/>
                  </a:lnTo>
                  <a:cubicBezTo>
                    <a:pt x="1180820" y="1066918"/>
                    <a:pt x="1158931" y="1088807"/>
                    <a:pt x="1131930" y="1088807"/>
                  </a:cubicBezTo>
                  <a:lnTo>
                    <a:pt x="48890" y="1088807"/>
                  </a:lnTo>
                  <a:cubicBezTo>
                    <a:pt x="35923" y="1088807"/>
                    <a:pt x="23488" y="1083656"/>
                    <a:pt x="14319" y="1074488"/>
                  </a:cubicBezTo>
                  <a:cubicBezTo>
                    <a:pt x="5151" y="1065319"/>
                    <a:pt x="0" y="1052884"/>
                    <a:pt x="0" y="1039917"/>
                  </a:cubicBezTo>
                  <a:lnTo>
                    <a:pt x="0" y="48890"/>
                  </a:lnTo>
                  <a:cubicBezTo>
                    <a:pt x="0" y="35923"/>
                    <a:pt x="5151" y="23488"/>
                    <a:pt x="14319" y="14319"/>
                  </a:cubicBezTo>
                  <a:cubicBezTo>
                    <a:pt x="23488" y="5151"/>
                    <a:pt x="35923" y="0"/>
                    <a:pt x="48890" y="0"/>
                  </a:cubicBezTo>
                  <a:close/>
                </a:path>
              </a:pathLst>
            </a:custGeom>
            <a:blipFill>
              <a:blip r:embed="rId2"/>
              <a:stretch>
                <a:fillRect l="-19199" r="-1919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750212" y="7406875"/>
            <a:ext cx="7926454" cy="1851425"/>
            <a:chOff x="0" y="0"/>
            <a:chExt cx="2087626" cy="4876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7626" cy="487618"/>
            </a:xfrm>
            <a:custGeom>
              <a:avLst/>
              <a:gdLst/>
              <a:ahLst/>
              <a:cxnLst/>
              <a:rect l="l" t="t" r="r" b="b"/>
              <a:pathLst>
                <a:path w="2087626" h="487618">
                  <a:moveTo>
                    <a:pt x="49813" y="0"/>
                  </a:moveTo>
                  <a:lnTo>
                    <a:pt x="2037813" y="0"/>
                  </a:lnTo>
                  <a:cubicBezTo>
                    <a:pt x="2051024" y="0"/>
                    <a:pt x="2063694" y="5248"/>
                    <a:pt x="2073036" y="14590"/>
                  </a:cubicBezTo>
                  <a:cubicBezTo>
                    <a:pt x="2082378" y="23931"/>
                    <a:pt x="2087626" y="36602"/>
                    <a:pt x="2087626" y="49813"/>
                  </a:cubicBezTo>
                  <a:lnTo>
                    <a:pt x="2087626" y="437805"/>
                  </a:lnTo>
                  <a:cubicBezTo>
                    <a:pt x="2087626" y="451017"/>
                    <a:pt x="2082378" y="463687"/>
                    <a:pt x="2073036" y="473028"/>
                  </a:cubicBezTo>
                  <a:cubicBezTo>
                    <a:pt x="2063694" y="482370"/>
                    <a:pt x="2051024" y="487618"/>
                    <a:pt x="2037813" y="487618"/>
                  </a:cubicBezTo>
                  <a:lnTo>
                    <a:pt x="49813" y="487618"/>
                  </a:lnTo>
                  <a:cubicBezTo>
                    <a:pt x="36602" y="487618"/>
                    <a:pt x="23931" y="482370"/>
                    <a:pt x="14590" y="473028"/>
                  </a:cubicBezTo>
                  <a:cubicBezTo>
                    <a:pt x="5248" y="463687"/>
                    <a:pt x="0" y="451017"/>
                    <a:pt x="0" y="437805"/>
                  </a:cubicBezTo>
                  <a:lnTo>
                    <a:pt x="0" y="49813"/>
                  </a:lnTo>
                  <a:cubicBezTo>
                    <a:pt x="0" y="36602"/>
                    <a:pt x="5248" y="23931"/>
                    <a:pt x="14590" y="14590"/>
                  </a:cubicBezTo>
                  <a:cubicBezTo>
                    <a:pt x="23931" y="5248"/>
                    <a:pt x="36602" y="0"/>
                    <a:pt x="49813" y="0"/>
                  </a:cubicBezTo>
                  <a:close/>
                </a:path>
              </a:pathLst>
            </a:custGeom>
            <a:solidFill>
              <a:srgbClr val="696F7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087626" cy="535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50212" y="3243343"/>
            <a:ext cx="7926454" cy="1900157"/>
            <a:chOff x="0" y="0"/>
            <a:chExt cx="2087626" cy="5004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87626" cy="500453"/>
            </a:xfrm>
            <a:custGeom>
              <a:avLst/>
              <a:gdLst/>
              <a:ahLst/>
              <a:cxnLst/>
              <a:rect l="l" t="t" r="r" b="b"/>
              <a:pathLst>
                <a:path w="2087626" h="500453">
                  <a:moveTo>
                    <a:pt x="49813" y="0"/>
                  </a:moveTo>
                  <a:lnTo>
                    <a:pt x="2037813" y="0"/>
                  </a:lnTo>
                  <a:cubicBezTo>
                    <a:pt x="2051024" y="0"/>
                    <a:pt x="2063694" y="5248"/>
                    <a:pt x="2073036" y="14590"/>
                  </a:cubicBezTo>
                  <a:cubicBezTo>
                    <a:pt x="2082378" y="23931"/>
                    <a:pt x="2087626" y="36602"/>
                    <a:pt x="2087626" y="49813"/>
                  </a:cubicBezTo>
                  <a:lnTo>
                    <a:pt x="2087626" y="450640"/>
                  </a:lnTo>
                  <a:cubicBezTo>
                    <a:pt x="2087626" y="463851"/>
                    <a:pt x="2082378" y="476521"/>
                    <a:pt x="2073036" y="485863"/>
                  </a:cubicBezTo>
                  <a:cubicBezTo>
                    <a:pt x="2063694" y="495205"/>
                    <a:pt x="2051024" y="500453"/>
                    <a:pt x="2037813" y="500453"/>
                  </a:cubicBezTo>
                  <a:lnTo>
                    <a:pt x="49813" y="500453"/>
                  </a:lnTo>
                  <a:cubicBezTo>
                    <a:pt x="36602" y="500453"/>
                    <a:pt x="23931" y="495205"/>
                    <a:pt x="14590" y="485863"/>
                  </a:cubicBezTo>
                  <a:cubicBezTo>
                    <a:pt x="5248" y="476521"/>
                    <a:pt x="0" y="463851"/>
                    <a:pt x="0" y="450640"/>
                  </a:cubicBezTo>
                  <a:lnTo>
                    <a:pt x="0" y="49813"/>
                  </a:lnTo>
                  <a:cubicBezTo>
                    <a:pt x="0" y="36602"/>
                    <a:pt x="5248" y="23931"/>
                    <a:pt x="14590" y="14590"/>
                  </a:cubicBezTo>
                  <a:cubicBezTo>
                    <a:pt x="23931" y="5248"/>
                    <a:pt x="36602" y="0"/>
                    <a:pt x="49813" y="0"/>
                  </a:cubicBezTo>
                  <a:close/>
                </a:path>
              </a:pathLst>
            </a:custGeom>
            <a:solidFill>
              <a:srgbClr val="696F7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087626" cy="548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50212" y="5324475"/>
            <a:ext cx="7926454" cy="1858304"/>
            <a:chOff x="0" y="0"/>
            <a:chExt cx="2087626" cy="4894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87626" cy="489430"/>
            </a:xfrm>
            <a:custGeom>
              <a:avLst/>
              <a:gdLst/>
              <a:ahLst/>
              <a:cxnLst/>
              <a:rect l="l" t="t" r="r" b="b"/>
              <a:pathLst>
                <a:path w="2087626" h="489430">
                  <a:moveTo>
                    <a:pt x="49813" y="0"/>
                  </a:moveTo>
                  <a:lnTo>
                    <a:pt x="2037813" y="0"/>
                  </a:lnTo>
                  <a:cubicBezTo>
                    <a:pt x="2051024" y="0"/>
                    <a:pt x="2063694" y="5248"/>
                    <a:pt x="2073036" y="14590"/>
                  </a:cubicBezTo>
                  <a:cubicBezTo>
                    <a:pt x="2082378" y="23931"/>
                    <a:pt x="2087626" y="36602"/>
                    <a:pt x="2087626" y="49813"/>
                  </a:cubicBezTo>
                  <a:lnTo>
                    <a:pt x="2087626" y="439617"/>
                  </a:lnTo>
                  <a:cubicBezTo>
                    <a:pt x="2087626" y="452828"/>
                    <a:pt x="2082378" y="465498"/>
                    <a:pt x="2073036" y="474840"/>
                  </a:cubicBezTo>
                  <a:cubicBezTo>
                    <a:pt x="2063694" y="484182"/>
                    <a:pt x="2051024" y="489430"/>
                    <a:pt x="2037813" y="489430"/>
                  </a:cubicBezTo>
                  <a:lnTo>
                    <a:pt x="49813" y="489430"/>
                  </a:lnTo>
                  <a:cubicBezTo>
                    <a:pt x="36602" y="489430"/>
                    <a:pt x="23931" y="484182"/>
                    <a:pt x="14590" y="474840"/>
                  </a:cubicBezTo>
                  <a:cubicBezTo>
                    <a:pt x="5248" y="465498"/>
                    <a:pt x="0" y="452828"/>
                    <a:pt x="0" y="439617"/>
                  </a:cubicBezTo>
                  <a:lnTo>
                    <a:pt x="0" y="49813"/>
                  </a:lnTo>
                  <a:cubicBezTo>
                    <a:pt x="0" y="36602"/>
                    <a:pt x="5248" y="23931"/>
                    <a:pt x="14590" y="14590"/>
                  </a:cubicBezTo>
                  <a:cubicBezTo>
                    <a:pt x="23931" y="5248"/>
                    <a:pt x="36602" y="0"/>
                    <a:pt x="49813" y="0"/>
                  </a:cubicBezTo>
                  <a:close/>
                </a:path>
              </a:pathLst>
            </a:custGeom>
            <a:solidFill>
              <a:srgbClr val="696F7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087626" cy="537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50212" y="1160942"/>
            <a:ext cx="7926454" cy="1949050"/>
            <a:chOff x="0" y="0"/>
            <a:chExt cx="2087626" cy="5133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87626" cy="513330"/>
            </a:xfrm>
            <a:custGeom>
              <a:avLst/>
              <a:gdLst/>
              <a:ahLst/>
              <a:cxnLst/>
              <a:rect l="l" t="t" r="r" b="b"/>
              <a:pathLst>
                <a:path w="2087626" h="513330">
                  <a:moveTo>
                    <a:pt x="49813" y="0"/>
                  </a:moveTo>
                  <a:lnTo>
                    <a:pt x="2037813" y="0"/>
                  </a:lnTo>
                  <a:cubicBezTo>
                    <a:pt x="2051024" y="0"/>
                    <a:pt x="2063694" y="5248"/>
                    <a:pt x="2073036" y="14590"/>
                  </a:cubicBezTo>
                  <a:cubicBezTo>
                    <a:pt x="2082378" y="23931"/>
                    <a:pt x="2087626" y="36602"/>
                    <a:pt x="2087626" y="49813"/>
                  </a:cubicBezTo>
                  <a:lnTo>
                    <a:pt x="2087626" y="463517"/>
                  </a:lnTo>
                  <a:cubicBezTo>
                    <a:pt x="2087626" y="476729"/>
                    <a:pt x="2082378" y="489399"/>
                    <a:pt x="2073036" y="498740"/>
                  </a:cubicBezTo>
                  <a:cubicBezTo>
                    <a:pt x="2063694" y="508082"/>
                    <a:pt x="2051024" y="513330"/>
                    <a:pt x="2037813" y="513330"/>
                  </a:cubicBezTo>
                  <a:lnTo>
                    <a:pt x="49813" y="513330"/>
                  </a:lnTo>
                  <a:cubicBezTo>
                    <a:pt x="36602" y="513330"/>
                    <a:pt x="23931" y="508082"/>
                    <a:pt x="14590" y="498740"/>
                  </a:cubicBezTo>
                  <a:cubicBezTo>
                    <a:pt x="5248" y="489399"/>
                    <a:pt x="0" y="476729"/>
                    <a:pt x="0" y="463517"/>
                  </a:cubicBezTo>
                  <a:lnTo>
                    <a:pt x="0" y="49813"/>
                  </a:lnTo>
                  <a:cubicBezTo>
                    <a:pt x="0" y="36602"/>
                    <a:pt x="5248" y="23931"/>
                    <a:pt x="14590" y="14590"/>
                  </a:cubicBezTo>
                  <a:cubicBezTo>
                    <a:pt x="23931" y="5248"/>
                    <a:pt x="36602" y="0"/>
                    <a:pt x="49813" y="0"/>
                  </a:cubicBezTo>
                  <a:close/>
                </a:path>
              </a:pathLst>
            </a:custGeom>
            <a:solidFill>
              <a:srgbClr val="696F7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087626" cy="560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5400000">
            <a:off x="16552156" y="1669424"/>
            <a:ext cx="707144" cy="707144"/>
          </a:xfrm>
          <a:custGeom>
            <a:avLst/>
            <a:gdLst/>
            <a:ahLst/>
            <a:cxnLst/>
            <a:rect l="l" t="t" r="r" b="b"/>
            <a:pathLst>
              <a:path w="707144" h="707144">
                <a:moveTo>
                  <a:pt x="0" y="0"/>
                </a:moveTo>
                <a:lnTo>
                  <a:pt x="707144" y="0"/>
                </a:lnTo>
                <a:lnTo>
                  <a:pt x="707144" y="707144"/>
                </a:lnTo>
                <a:lnTo>
                  <a:pt x="0" y="707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5400000">
            <a:off x="16552156" y="5781675"/>
            <a:ext cx="707144" cy="707144"/>
          </a:xfrm>
          <a:custGeom>
            <a:avLst/>
            <a:gdLst/>
            <a:ahLst/>
            <a:cxnLst/>
            <a:rect l="l" t="t" r="r" b="b"/>
            <a:pathLst>
              <a:path w="707144" h="707144">
                <a:moveTo>
                  <a:pt x="0" y="0"/>
                </a:moveTo>
                <a:lnTo>
                  <a:pt x="707144" y="0"/>
                </a:lnTo>
                <a:lnTo>
                  <a:pt x="707144" y="707144"/>
                </a:lnTo>
                <a:lnTo>
                  <a:pt x="0" y="707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5400000">
            <a:off x="16552156" y="3746848"/>
            <a:ext cx="707144" cy="707144"/>
          </a:xfrm>
          <a:custGeom>
            <a:avLst/>
            <a:gdLst/>
            <a:ahLst/>
            <a:cxnLst/>
            <a:rect l="l" t="t" r="r" b="b"/>
            <a:pathLst>
              <a:path w="707144" h="707144">
                <a:moveTo>
                  <a:pt x="0" y="0"/>
                </a:moveTo>
                <a:lnTo>
                  <a:pt x="707144" y="0"/>
                </a:lnTo>
                <a:lnTo>
                  <a:pt x="707144" y="707144"/>
                </a:lnTo>
                <a:lnTo>
                  <a:pt x="0" y="707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16677426" y="7979016"/>
            <a:ext cx="707144" cy="707144"/>
          </a:xfrm>
          <a:custGeom>
            <a:avLst/>
            <a:gdLst/>
            <a:ahLst/>
            <a:cxnLst/>
            <a:rect l="l" t="t" r="r" b="b"/>
            <a:pathLst>
              <a:path w="707144" h="707144">
                <a:moveTo>
                  <a:pt x="0" y="0"/>
                </a:moveTo>
                <a:lnTo>
                  <a:pt x="707144" y="0"/>
                </a:lnTo>
                <a:lnTo>
                  <a:pt x="707144" y="707144"/>
                </a:lnTo>
                <a:lnTo>
                  <a:pt x="0" y="707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86713" y="-76200"/>
            <a:ext cx="3177333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880"/>
              </a:lnSpc>
            </a:pPr>
            <a:r>
              <a:rPr lang="ar-EG" sz="4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/>
              </a:rPr>
              <a:t>محصول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32400" y="1100792"/>
            <a:ext cx="6201341" cy="178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ورود به سایت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MetroGo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کاربر با تلفن همراه یا کامپیوتر وارد وب‌سایت می‌شود.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27170" y="3776877"/>
            <a:ext cx="5811800" cy="58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شارژ کیف پول و خرید بلیت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69410" y="5210175"/>
            <a:ext cx="6127320" cy="178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نمایش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QR Code</a:t>
            </a:r>
          </a:p>
          <a:p>
            <a:pPr algn="just" rtl="1">
              <a:lnSpc>
                <a:spcPts val="4759"/>
              </a:lnSpc>
            </a:pP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پس از پرداخت، یک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QR Code</a:t>
            </a:r>
            <a:r>
              <a:rPr lang="ar-EG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بلیت در سایت نمایش داده می‌شود.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45979" y="7349725"/>
            <a:ext cx="6441334" cy="222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460"/>
              </a:lnSpc>
            </a:pPr>
            <a:r>
              <a:rPr lang="ar-EG" sz="31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عبور از گیت مترو</a:t>
            </a:r>
          </a:p>
          <a:p>
            <a:pPr algn="just" rtl="1">
              <a:lnSpc>
                <a:spcPts val="4460"/>
              </a:lnSpc>
            </a:pPr>
            <a:r>
              <a:rPr lang="ar-EG" sz="31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کاربر فقط </a:t>
            </a:r>
            <a:r>
              <a:rPr lang="en-US" sz="31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QR</a:t>
            </a:r>
            <a:r>
              <a:rPr lang="ar-EG" sz="31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/>
              </a:rPr>
              <a:t> را نزدیک اسکنر گیت می‌گیرد و وارد می‌شود—بدون هیچ صفی.</a:t>
            </a:r>
          </a:p>
          <a:p>
            <a:pPr algn="just" rtl="1">
              <a:lnSpc>
                <a:spcPts val="4460"/>
              </a:lnSpc>
            </a:pPr>
            <a:endParaRPr lang="ar-EG" sz="318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  <a:rtl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959</Words>
  <Application>Microsoft Office PowerPoint</Application>
  <PresentationFormat>Custom</PresentationFormat>
  <Paragraphs>194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Canva Sans</vt:lpstr>
      <vt:lpstr>Calibri</vt:lpstr>
      <vt:lpstr>Heading Now 71-78</vt:lpstr>
      <vt:lpstr>Arial</vt:lpstr>
      <vt:lpstr>Canva Sans Bold</vt:lpstr>
      <vt:lpstr>TT Firs Neue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White and Yellow Corporate Railways Pitch Deck Presentation</dc:title>
  <dc:creator>M.A Ghaedi</dc:creator>
  <cp:lastModifiedBy>M.A Ghaedi</cp:lastModifiedBy>
  <cp:revision>2</cp:revision>
  <dcterms:created xsi:type="dcterms:W3CDTF">2006-08-16T00:00:00Z</dcterms:created>
  <dcterms:modified xsi:type="dcterms:W3CDTF">2026-01-03T21:59:36Z</dcterms:modified>
  <dc:identifier>DAG5ubPhFMI</dc:identifier>
</cp:coreProperties>
</file>